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662" r:id="rId2"/>
    <p:sldId id="664" r:id="rId3"/>
    <p:sldId id="663" r:id="rId4"/>
    <p:sldId id="661" r:id="rId5"/>
    <p:sldId id="536" r:id="rId6"/>
    <p:sldId id="645" r:id="rId7"/>
    <p:sldId id="667" r:id="rId8"/>
    <p:sldId id="646" r:id="rId9"/>
    <p:sldId id="647" r:id="rId10"/>
    <p:sldId id="670" r:id="rId11"/>
    <p:sldId id="631" r:id="rId12"/>
    <p:sldId id="671" r:id="rId13"/>
    <p:sldId id="634" r:id="rId14"/>
    <p:sldId id="635" r:id="rId15"/>
    <p:sldId id="672" r:id="rId16"/>
    <p:sldId id="614" r:id="rId17"/>
    <p:sldId id="636" r:id="rId18"/>
    <p:sldId id="615" r:id="rId19"/>
    <p:sldId id="616" r:id="rId20"/>
    <p:sldId id="637" r:id="rId21"/>
    <p:sldId id="525" r:id="rId22"/>
    <p:sldId id="684" r:id="rId23"/>
  </p:sldIdLst>
  <p:sldSz cx="11522075" cy="7200900"/>
  <p:notesSz cx="6858000" cy="9144000"/>
  <p:defaultTextStyle>
    <a:defPPr>
      <a:defRPr lang="zh-CN"/>
    </a:defPPr>
    <a:lvl1pPr marL="0" lvl="0" indent="0" algn="l" defTabSz="10687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1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533400" lvl="1" indent="-76200" algn="l" defTabSz="10687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1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1069975" lvl="2" indent="-155575" algn="l" defTabSz="10687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1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603375" lvl="3" indent="-231775" algn="l" defTabSz="10687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1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2139950" lvl="4" indent="-311150" algn="l" defTabSz="10687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1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-311150" algn="l" defTabSz="10687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1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-311150" algn="l" defTabSz="10687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1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-311150" algn="l" defTabSz="10687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1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-311150" algn="l" defTabSz="10687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1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8">
          <p15:clr>
            <a:srgbClr val="A4A3A4"/>
          </p15:clr>
        </p15:guide>
        <p15:guide id="2" pos="362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663300"/>
    <a:srgbClr val="800000"/>
    <a:srgbClr val="0000FF"/>
    <a:srgbClr val="FFFF99"/>
    <a:srgbClr val="FFFFCC"/>
    <a:srgbClr val="CC6600"/>
    <a:srgbClr val="F4F9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/>
    <p:restoredTop sz="94620"/>
  </p:normalViewPr>
  <p:slideViewPr>
    <p:cSldViewPr showGuides="1">
      <p:cViewPr varScale="1">
        <p:scale>
          <a:sx n="82" d="100"/>
          <a:sy n="82" d="100"/>
        </p:scale>
        <p:origin x="893" y="62"/>
      </p:cViewPr>
      <p:guideLst>
        <p:guide orient="horz" pos="2268"/>
        <p:guide pos="36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audio1.wav>
</file>

<file path=ppt/media/audio2.wav>
</file>

<file path=ppt/media/audio3.wav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069340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069340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533400" marR="0" lvl="1" indent="0" algn="l" defTabSz="106870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1069975" marR="0" lvl="2" indent="0" algn="l" defTabSz="106870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603375" marR="0" lvl="3" indent="0" algn="l" defTabSz="106870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2139950" marR="0" lvl="4" indent="0" algn="l" defTabSz="106870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069340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latin typeface="Calibri" panose="020F0502020204030204" pitchFamily="34" charset="0"/>
                <a:cs typeface="+mn-ea"/>
              </a:defRPr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3789870-EEC2-4DCF-90A3-0A7413801D12}" type="slidenum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defTabSz="1068705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3400" algn="l" defTabSz="1068705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69975" algn="l" defTabSz="1068705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03375" algn="l" defTabSz="1068705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39950" algn="l" defTabSz="1068705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74620" algn="l" defTabSz="10693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09290" algn="l" defTabSz="10693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44595" algn="l" defTabSz="10693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79265" algn="l" defTabSz="10693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/>
            <a:endParaRPr lang="zh-CN" altLang="en-US" dirty="0"/>
          </a:p>
        </p:txBody>
      </p:sp>
      <p:sp>
        <p:nvSpPr>
          <p:cNvPr id="4" name="灯片编号占位符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wrap="square" lIns="91440" tIns="45720" rIns="91440" bIns="45720" numCol="1" anchor="b" anchorCtr="0" compatLnSpc="1"/>
          <a:lstStyle/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EEC1D31-7D9C-45A2-B96F-36ED9C0BD947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3</a:t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2531" name="文本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/>
            <a:r>
              <a:rPr lang="zh-CN" altLang="en-US" dirty="0"/>
              <a:t>两幅图片，节选自</a:t>
            </a:r>
            <a:r>
              <a:rPr lang="en-US" altLang="zh-CN" dirty="0"/>
              <a:t>《</a:t>
            </a:r>
            <a:r>
              <a:rPr lang="zh-CN" altLang="en-US" dirty="0"/>
              <a:t>耕织图</a:t>
            </a:r>
            <a:r>
              <a:rPr lang="en-US" altLang="zh-CN" dirty="0"/>
              <a:t>》</a:t>
            </a:r>
            <a:r>
              <a:rPr lang="zh-CN" altLang="en-US" dirty="0"/>
              <a:t>，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4198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5843" name="灯片编号占位符 3"/>
          <p:cNvSpPr txBox="1">
            <a:spLocks noGrp="1" noChangeArrowheads="1"/>
          </p:cNvSpPr>
          <p:nvPr>
            <p:ph type="sldNum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b" anchorCtr="0" compatLnSpc="1"/>
          <a:lstStyle>
            <a:lvl1pPr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97150" indent="-311150" defTabSz="106870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054350" indent="-311150" defTabSz="106870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511550" indent="-311150" defTabSz="106870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968750" indent="-311150" defTabSz="106870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AEDA85-F67F-4289-958B-EA219B79AD6C}" type="slidenum">
              <a:rPr kumimoji="0" lang="zh-CN" altLang="en-US" sz="1200" b="0" i="0" u="none" strike="noStrike" kern="1200" cap="none" spc="0" normalizeH="0" baseline="0" noProof="1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21</a:t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6" descr="1.模板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522075" cy="72120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236947"/>
            <a:ext cx="9793764" cy="1543526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1" y="4080510"/>
            <a:ext cx="8065453" cy="184023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34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99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4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399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4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09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445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792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70DB4F-03C7-4EFF-81B7-ECED0004468D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B312B6B-93F3-4FE8-AB0A-6D6C94237FED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25896" y="303372"/>
            <a:ext cx="3266589" cy="6450806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26131" y="303372"/>
            <a:ext cx="9607730" cy="6450806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7A24EC-EE4B-46C7-A79C-3A061910402A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576104" y="288372"/>
            <a:ext cx="10369868" cy="6144101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2"/>
          <p:cNvSpPr>
            <a:spLocks noGrp="1"/>
          </p:cNvSpPr>
          <p:nvPr>
            <p:ph type="dt" sz="half" idx="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3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B14CA5C-EE5D-41F3-98A4-76DF4619125F}" type="slidenum">
              <a:rPr kumimoji="0" lang="zh-CN" altLang="zh-CN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zh-CN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6" descr="1.模板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522075" cy="72120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C7D721D-54EA-4C20-9686-5242461CE5B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45"/>
            <a:ext cx="9793764" cy="14301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346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6997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46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13995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746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2092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74459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2792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154EC53-84DD-4818-83A4-C902DB0643E6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26132" y="1763554"/>
            <a:ext cx="6437159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355326" y="1763554"/>
            <a:ext cx="6437159" cy="499062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8C0BCC3-2266-4717-8F48-2F18DEB8E90B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88370"/>
            <a:ext cx="10369868" cy="12001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611869"/>
            <a:ext cx="5090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670" indent="0">
              <a:buNone/>
              <a:defRPr sz="2300" b="1"/>
            </a:lvl2pPr>
            <a:lvl3pPr marL="1069975" indent="0">
              <a:buNone/>
              <a:defRPr sz="2100" b="1"/>
            </a:lvl3pPr>
            <a:lvl4pPr marL="1604645" indent="0">
              <a:buNone/>
              <a:defRPr sz="1900" b="1"/>
            </a:lvl4pPr>
            <a:lvl5pPr marL="2139950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290" indent="0">
              <a:buNone/>
              <a:defRPr sz="1900" b="1"/>
            </a:lvl7pPr>
            <a:lvl8pPr marL="3744595" indent="0">
              <a:buNone/>
              <a:defRPr sz="1900" b="1"/>
            </a:lvl8pPr>
            <a:lvl9pPr marL="4279265" indent="0">
              <a:buNone/>
              <a:defRPr sz="19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283619"/>
            <a:ext cx="5090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5" y="1611869"/>
            <a:ext cx="5092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670" indent="0">
              <a:buNone/>
              <a:defRPr sz="2300" b="1"/>
            </a:lvl2pPr>
            <a:lvl3pPr marL="1069975" indent="0">
              <a:buNone/>
              <a:defRPr sz="2100" b="1"/>
            </a:lvl3pPr>
            <a:lvl4pPr marL="1604645" indent="0">
              <a:buNone/>
              <a:defRPr sz="1900" b="1"/>
            </a:lvl4pPr>
            <a:lvl5pPr marL="2139950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290" indent="0">
              <a:buNone/>
              <a:defRPr sz="1900" b="1"/>
            </a:lvl7pPr>
            <a:lvl8pPr marL="3744595" indent="0">
              <a:buNone/>
              <a:defRPr sz="1900" b="1"/>
            </a:lvl8pPr>
            <a:lvl9pPr marL="4279265" indent="0">
              <a:buNone/>
              <a:defRPr sz="19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5" y="2283619"/>
            <a:ext cx="5092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AD55415-F53E-4690-881B-0F162827C17B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日期占位符 2"/>
          <p:cNvSpPr>
            <a:spLocks noGrp="1"/>
          </p:cNvSpPr>
          <p:nvPr>
            <p:ph type="dt" sz="half" idx="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3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6DAA3DE-7044-4746-A932-278D75993BC2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4" descr="1.模板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522075" cy="72120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日期占位符 1"/>
          <p:cNvSpPr>
            <a:spLocks noGrp="1"/>
          </p:cNvSpPr>
          <p:nvPr>
            <p:ph type="dt" sz="half" idx="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页脚占位符 2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灯片编号占位符 3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51FA30D-196C-4732-8F56-67DC7D402D3A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5" y="286702"/>
            <a:ext cx="3790683" cy="122015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86703"/>
            <a:ext cx="6441160" cy="614576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5" y="1506856"/>
            <a:ext cx="3790683" cy="4925616"/>
          </a:xfrm>
        </p:spPr>
        <p:txBody>
          <a:bodyPr/>
          <a:lstStyle>
            <a:lvl1pPr marL="0" indent="0">
              <a:buNone/>
              <a:defRPr sz="1600"/>
            </a:lvl1pPr>
            <a:lvl2pPr marL="534670" indent="0">
              <a:buNone/>
              <a:defRPr sz="1400"/>
            </a:lvl2pPr>
            <a:lvl3pPr marL="1069975" indent="0">
              <a:buNone/>
              <a:defRPr sz="1200"/>
            </a:lvl3pPr>
            <a:lvl4pPr marL="1604645" indent="0">
              <a:buNone/>
              <a:defRPr sz="1100"/>
            </a:lvl4pPr>
            <a:lvl5pPr marL="2139950" indent="0">
              <a:buNone/>
              <a:defRPr sz="1100"/>
            </a:lvl5pPr>
            <a:lvl6pPr marL="2674620" indent="0">
              <a:buNone/>
              <a:defRPr sz="1100"/>
            </a:lvl6pPr>
            <a:lvl7pPr marL="3209290" indent="0">
              <a:buNone/>
              <a:defRPr sz="1100"/>
            </a:lvl7pPr>
            <a:lvl8pPr marL="3744595" indent="0">
              <a:buNone/>
              <a:defRPr sz="1100"/>
            </a:lvl8pPr>
            <a:lvl9pPr marL="4279265" indent="0">
              <a:buNone/>
              <a:defRPr sz="11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B2FCF81-B7D2-4084-9B93-1A2559DD5B4A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0"/>
            <a:ext cx="6913245" cy="59507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643414"/>
            <a:ext cx="6913245" cy="4320540"/>
          </a:xfrm>
        </p:spPr>
        <p:txBody>
          <a:bodyPr vert="horz" wrap="square" lIns="106985" tIns="53492" rIns="106985" bIns="53492" numCol="1" rtlCol="0" anchor="t" anchorCtr="0" compatLnSpc="1">
            <a:normAutofit/>
          </a:bodyPr>
          <a:lstStyle>
            <a:lvl1pPr marL="0" indent="0">
              <a:buNone/>
              <a:defRPr sz="3700"/>
            </a:lvl1pPr>
            <a:lvl2pPr marL="534670" indent="0">
              <a:buNone/>
              <a:defRPr sz="3300"/>
            </a:lvl2pPr>
            <a:lvl3pPr marL="1069975" indent="0">
              <a:buNone/>
              <a:defRPr sz="2800"/>
            </a:lvl3pPr>
            <a:lvl4pPr marL="1604645" indent="0">
              <a:buNone/>
              <a:defRPr sz="2300"/>
            </a:lvl4pPr>
            <a:lvl5pPr marL="2139950" indent="0">
              <a:buNone/>
              <a:defRPr sz="2300"/>
            </a:lvl5pPr>
            <a:lvl6pPr marL="2674620" indent="0">
              <a:buNone/>
              <a:defRPr sz="2300"/>
            </a:lvl6pPr>
            <a:lvl7pPr marL="3209290" indent="0">
              <a:buNone/>
              <a:defRPr sz="2300"/>
            </a:lvl7pPr>
            <a:lvl8pPr marL="3744595" indent="0">
              <a:buNone/>
              <a:defRPr sz="2300"/>
            </a:lvl8pPr>
            <a:lvl9pPr marL="4279265" indent="0">
              <a:buNone/>
              <a:defRPr sz="2300"/>
            </a:lvl9pPr>
          </a:lstStyle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7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5"/>
            <a:ext cx="6913245" cy="845105"/>
          </a:xfrm>
        </p:spPr>
        <p:txBody>
          <a:bodyPr/>
          <a:lstStyle>
            <a:lvl1pPr marL="0" indent="0">
              <a:buNone/>
              <a:defRPr sz="1600"/>
            </a:lvl1pPr>
            <a:lvl2pPr marL="534670" indent="0">
              <a:buNone/>
              <a:defRPr sz="1400"/>
            </a:lvl2pPr>
            <a:lvl3pPr marL="1069975" indent="0">
              <a:buNone/>
              <a:defRPr sz="1200"/>
            </a:lvl3pPr>
            <a:lvl4pPr marL="1604645" indent="0">
              <a:buNone/>
              <a:defRPr sz="1100"/>
            </a:lvl4pPr>
            <a:lvl5pPr marL="2139950" indent="0">
              <a:buNone/>
              <a:defRPr sz="1100"/>
            </a:lvl5pPr>
            <a:lvl6pPr marL="2674620" indent="0">
              <a:buNone/>
              <a:defRPr sz="1100"/>
            </a:lvl6pPr>
            <a:lvl7pPr marL="3209290" indent="0">
              <a:buNone/>
              <a:defRPr sz="1100"/>
            </a:lvl7pPr>
            <a:lvl8pPr marL="3744595" indent="0">
              <a:buNone/>
              <a:defRPr sz="1100"/>
            </a:lvl8pPr>
            <a:lvl9pPr marL="4279265" indent="0">
              <a:buNone/>
              <a:defRPr sz="11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ln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>
              <a:defRPr/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BA13B2D-90B6-48E4-A616-5000AF1F251A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576263" y="288925"/>
            <a:ext cx="10369550" cy="1200150"/>
          </a:xfrm>
          <a:prstGeom prst="rect">
            <a:avLst/>
          </a:prstGeom>
          <a:noFill/>
          <a:ln w="9525">
            <a:noFill/>
          </a:ln>
        </p:spPr>
        <p:txBody>
          <a:bodyPr lIns="106972" tIns="53485" rIns="106972" bIns="53485"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576263" y="1679575"/>
            <a:ext cx="10369550" cy="4752975"/>
          </a:xfrm>
          <a:prstGeom prst="rect">
            <a:avLst/>
          </a:prstGeom>
          <a:noFill/>
          <a:ln w="9525">
            <a:noFill/>
          </a:ln>
        </p:spPr>
        <p:txBody>
          <a:bodyPr lIns="106972" tIns="53485" rIns="106972" bIns="53485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576263" y="6673850"/>
            <a:ext cx="2687638" cy="384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 algn="l" defTabSz="1069340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3937000" y="6673850"/>
            <a:ext cx="3648075" cy="384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 algn="ctr" defTabSz="1069340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10693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258175" y="6673850"/>
            <a:ext cx="2687638" cy="384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106972" tIns="53485" rIns="106972" bIns="53485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400" noProof="1">
                <a:solidFill>
                  <a:srgbClr val="898989"/>
                </a:solidFill>
                <a:latin typeface="Calibri" panose="020F0502020204030204" pitchFamily="34" charset="0"/>
                <a:cs typeface="+mn-ea"/>
              </a:defRPr>
            </a:lvl1pPr>
          </a:lstStyle>
          <a:p>
            <a:pPr marL="0" marR="0" lvl="0" indent="0" algn="r" defTabSz="10687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68B101E-832E-49DC-9E4C-63AA07FE87DE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1068705" rtl="0" eaLnBrk="0" fontAlgn="base" hangingPunct="0">
        <a:spcBef>
          <a:spcPct val="0"/>
        </a:spcBef>
        <a:spcAft>
          <a:spcPct val="0"/>
        </a:spcAft>
        <a:defRPr sz="51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068705" rtl="0" eaLnBrk="0" fontAlgn="base" hangingPunct="0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defTabSz="1068705" rtl="0" eaLnBrk="0" fontAlgn="base" hangingPunct="0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defTabSz="1068705" rtl="0" eaLnBrk="0" fontAlgn="base" hangingPunct="0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defTabSz="1068705" rtl="0" eaLnBrk="0" fontAlgn="base" hangingPunct="0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defTabSz="1068070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defTabSz="1068070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defTabSz="1068070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defTabSz="1068070" rtl="0" fontAlgn="base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400050" indent="-400050" algn="l" defTabSz="10687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66775" indent="-332105" algn="l" defTabSz="10687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36675" indent="-266700" algn="l" defTabSz="10687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871980" indent="-266700" algn="l" defTabSz="10687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06650" indent="-266700" algn="l" defTabSz="10687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1955" indent="-267335" algn="l" defTabSz="1069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77260" indent="-267335" algn="l" defTabSz="1069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11930" indent="-267335" algn="l" defTabSz="1069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46600" indent="-267335" algn="l" defTabSz="1069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467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9975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645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995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62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9290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44595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79265" algn="l" defTabSz="106934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0837" y="2304306"/>
            <a:ext cx="8280400" cy="815975"/>
          </a:xfrm>
        </p:spPr>
        <p:txBody>
          <a:bodyPr vert="horz" wrap="square" lIns="106972" tIns="53485" rIns="106972" bIns="53485" numCol="1" anchor="t" anchorCtr="0" compatLnSpc="1"/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初中历史七年级</a:t>
            </a:r>
          </a:p>
        </p:txBody>
      </p:sp>
      <p:sp>
        <p:nvSpPr>
          <p:cNvPr id="4" name="副标题 2"/>
          <p:cNvSpPr txBox="1"/>
          <p:nvPr/>
        </p:nvSpPr>
        <p:spPr bwMode="auto">
          <a:xfrm>
            <a:off x="1512565" y="3456434"/>
            <a:ext cx="88074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6972" tIns="53485" rIns="106972" bIns="53485"/>
          <a:lstStyle>
            <a:lvl1pPr marL="0" indent="0" algn="ctr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4670" indent="0" algn="ctr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69975" indent="0" algn="ctr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4645" indent="0" algn="ctr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39950" indent="0" algn="ctr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74620" indent="0" algn="ctr" defTabSz="106934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09290" indent="0" algn="ctr" defTabSz="106934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744595" indent="0" algn="ctr" defTabSz="106934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279265" indent="0" algn="ctr" defTabSz="106934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  <a:t>第</a:t>
            </a: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  <a:t>19</a:t>
            </a: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  <a:t>课 清朝前期社会经济的发展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4363" y="1165225"/>
            <a:ext cx="10440988" cy="955675"/>
          </a:xfrm>
        </p:spPr>
        <p:txBody>
          <a:bodyPr vert="horz" wrap="square" lIns="106972" tIns="53485" rIns="106972" bIns="53485" numCol="1" anchor="t" anchorCtr="0" compatLnSpc="1"/>
          <a:lstStyle/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材料四：（乾隆年间）“种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棉花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之地，约居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十之二三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”。宁津县“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种棉者几半县”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。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                    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白寿彝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《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中国通史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》</a:t>
            </a:r>
          </a:p>
          <a:p>
            <a:pPr marL="400050" marR="0" lvl="0" indent="-40005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矩形 3"/>
          <p:cNvSpPr/>
          <p:nvPr/>
        </p:nvSpPr>
        <p:spPr bwMode="auto">
          <a:xfrm flipV="1">
            <a:off x="0" y="6812280"/>
            <a:ext cx="12192000" cy="45719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100" b="0" i="0" u="none" strike="noStrike" kern="1200" cap="none" spc="0" normalizeH="0" baseline="0" noProof="0" dirty="0">
              <a:ln>
                <a:solidFill>
                  <a:srgbClr val="660033"/>
                </a:solidFill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8678" name="图片 5" descr="t012b2ff820f8eada25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E4C08C"/>
              </a:clrFrom>
              <a:clrTo>
                <a:srgbClr val="E4C08C">
                  <a:alpha val="0"/>
                </a:srgbClr>
              </a:clrTo>
            </a:clrChange>
          </a:blip>
          <a:srcRect t="87344" b="5624"/>
          <a:stretch>
            <a:fillRect/>
          </a:stretch>
        </p:blipFill>
        <p:spPr>
          <a:xfrm>
            <a:off x="0" y="6581775"/>
            <a:ext cx="12192000" cy="2254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矩形: 圆角 21"/>
          <p:cNvSpPr/>
          <p:nvPr/>
        </p:nvSpPr>
        <p:spPr>
          <a:xfrm>
            <a:off x="1590675" y="5802313"/>
            <a:ext cx="8488363" cy="73977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表现四：经济作物广泛种植</a:t>
            </a:r>
          </a:p>
        </p:txBody>
      </p:sp>
      <p:pic>
        <p:nvPicPr>
          <p:cNvPr id="8" name="Picture 2" descr="https://timgsa.baidu.com/timg?image&amp;quality=80&amp;size=b9999_10000&amp;sec=1493702770612&amp;di=ec4b27c826bcf629668e78d13beac144&amp;imgtype=0&amp;src=http%3A%2F%2Fwww.hbshuofeng.com%2FUpLoadImages%2F2012103113483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4998">
            <a:off x="355965" y="2003449"/>
            <a:ext cx="2956375" cy="274529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1" descr="c4cf2f56-3e5e-4e22-8d10-fae7c25b2ff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91044">
            <a:off x="3167970" y="3101161"/>
            <a:ext cx="3032770" cy="273107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6" descr="1984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66674">
            <a:off x="8978555" y="3326643"/>
            <a:ext cx="2649856" cy="256063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/>
          <p:cNvSpPr txBox="1"/>
          <p:nvPr/>
        </p:nvSpPr>
        <p:spPr>
          <a:xfrm>
            <a:off x="1300163" y="4719638"/>
            <a:ext cx="1593850" cy="5222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latin typeface="Arial" panose="020B0604020202020204" pitchFamily="34" charset="0"/>
              </a:rPr>
              <a:t>棉  花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240213" y="2600325"/>
            <a:ext cx="1595437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latin typeface="Arial" panose="020B0604020202020204" pitchFamily="34" charset="0"/>
              </a:rPr>
              <a:t>甘  蔗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142163" y="4786313"/>
            <a:ext cx="1595437" cy="5222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latin typeface="Arial" panose="020B0604020202020204" pitchFamily="34" charset="0"/>
              </a:rPr>
              <a:t>茶叶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9793288" y="2828925"/>
            <a:ext cx="1595437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latin typeface="Arial" panose="020B0604020202020204" pitchFamily="34" charset="0"/>
              </a:rPr>
              <a:t>药  材</a:t>
            </a:r>
          </a:p>
        </p:txBody>
      </p:sp>
      <p:sp>
        <p:nvSpPr>
          <p:cNvPr id="28687" name="TextBox 20"/>
          <p:cNvSpPr txBox="1"/>
          <p:nvPr/>
        </p:nvSpPr>
        <p:spPr>
          <a:xfrm>
            <a:off x="1152525" y="168275"/>
            <a:ext cx="7634288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一、无农不稳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稳定农业生产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pic>
        <p:nvPicPr>
          <p:cNvPr id="16" name="Picture 3" descr="C:\Users\a\Desktop\奥体备课\茶叶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359" b="15673"/>
          <a:stretch>
            <a:fillRect/>
          </a:stretch>
        </p:blipFill>
        <p:spPr bwMode="auto">
          <a:xfrm>
            <a:off x="6166335" y="2315349"/>
            <a:ext cx="2658137" cy="246588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12" grpId="0"/>
      <p:bldP spid="13" grpId="0"/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oup 65"/>
          <p:cNvGraphicFramePr>
            <a:graphicFrameLocks noGrp="1"/>
          </p:cNvGraphicFramePr>
          <p:nvPr/>
        </p:nvGraphicFramePr>
        <p:xfrm>
          <a:off x="471488" y="2447925"/>
          <a:ext cx="5834062" cy="3141664"/>
        </p:xfrm>
        <a:graphic>
          <a:graphicData uri="http://schemas.openxmlformats.org/drawingml/2006/table">
            <a:tbl>
              <a:tblPr/>
              <a:tblGrid>
                <a:gridCol w="12725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615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2869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表现一</a:t>
                      </a:r>
                    </a:p>
                  </a:txBody>
                  <a:tcPr marL="91461" marR="91461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耕地面积不断扩大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61" marR="91461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58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表现二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61" marR="91461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大力兴修水利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61" marR="91461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58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表现三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61" marR="91461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粮食产量大大提高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61" marR="91461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134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表现四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61" marR="91461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经济作物广泛种植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61" marR="91461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圆角矩形 3"/>
          <p:cNvSpPr/>
          <p:nvPr/>
        </p:nvSpPr>
        <p:spPr>
          <a:xfrm>
            <a:off x="8064500" y="1270000"/>
            <a:ext cx="2089150" cy="80803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10680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影响</a:t>
            </a:r>
          </a:p>
        </p:txBody>
      </p:sp>
      <p:sp>
        <p:nvSpPr>
          <p:cNvPr id="9" name="矩形 8"/>
          <p:cNvSpPr/>
          <p:nvPr/>
        </p:nvSpPr>
        <p:spPr>
          <a:xfrm>
            <a:off x="6985000" y="2287588"/>
            <a:ext cx="3960813" cy="12858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10680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）促进社会的稳定和繁荣。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005638" y="3722688"/>
            <a:ext cx="3940175" cy="178593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l" defTabSz="10680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推动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手工业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和城镇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商品经济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的发展。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576263" y="1246188"/>
            <a:ext cx="5426075" cy="100012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0680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请汇总清初农业的发展表现</a:t>
            </a:r>
          </a:p>
        </p:txBody>
      </p:sp>
      <p:sp>
        <p:nvSpPr>
          <p:cNvPr id="2" name="右箭头 1"/>
          <p:cNvSpPr/>
          <p:nvPr/>
        </p:nvSpPr>
        <p:spPr>
          <a:xfrm>
            <a:off x="6305550" y="1673225"/>
            <a:ext cx="1152525" cy="292100"/>
          </a:xfrm>
          <a:prstGeom prst="rightArrow">
            <a:avLst>
              <a:gd name="adj1" fmla="val 50000"/>
              <a:gd name="adj2" fmla="val 169516"/>
            </a:avLst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100" b="0" i="0" u="none" strike="noStrike" kern="120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9720" name="TextBox 20"/>
          <p:cNvSpPr txBox="1"/>
          <p:nvPr/>
        </p:nvSpPr>
        <p:spPr>
          <a:xfrm>
            <a:off x="1152525" y="144463"/>
            <a:ext cx="7634288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一、无农不稳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稳定农业生产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" name="右大括号 2"/>
          <p:cNvSpPr/>
          <p:nvPr/>
        </p:nvSpPr>
        <p:spPr>
          <a:xfrm>
            <a:off x="6305550" y="4392613"/>
            <a:ext cx="463550" cy="1116013"/>
          </a:xfrm>
          <a:prstGeom prst="rightBrac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1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" presetClass="entr" presetSubtype="16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内容占位符 3" descr="图片包含 文字, 地图&#10;&#10;已生成极高可信度的说明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881313" y="860425"/>
            <a:ext cx="6048375" cy="5940425"/>
          </a:xfrm>
        </p:spPr>
      </p:pic>
      <p:sp>
        <p:nvSpPr>
          <p:cNvPr id="30723" name="TextBox 20"/>
          <p:cNvSpPr txBox="1"/>
          <p:nvPr/>
        </p:nvSpPr>
        <p:spPr>
          <a:xfrm>
            <a:off x="1223963" y="144463"/>
            <a:ext cx="7634287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二、无工不活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活跃手工工场</a:t>
            </a:r>
          </a:p>
        </p:txBody>
      </p:sp>
      <p:sp>
        <p:nvSpPr>
          <p:cNvPr id="7" name="椭圆 6"/>
          <p:cNvSpPr/>
          <p:nvPr/>
        </p:nvSpPr>
        <p:spPr>
          <a:xfrm>
            <a:off x="7345363" y="3240088"/>
            <a:ext cx="863600" cy="79216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100" b="0" i="0" u="none" strike="noStrike" kern="120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881313" y="5761038"/>
            <a:ext cx="1439863" cy="10207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100" b="0" i="0" u="none" strike="noStrike" kern="120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24300" y="860425"/>
            <a:ext cx="684213" cy="415925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1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矩形 7"/>
          <p:cNvSpPr/>
          <p:nvPr/>
        </p:nvSpPr>
        <p:spPr>
          <a:xfrm>
            <a:off x="387350" y="1897063"/>
            <a:ext cx="5857875" cy="353853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官营纺织手工业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生产规模较大，“房舍动辄数百间，每一处设有各种类型织机六百张，多时至八百张，近两千多机匠”。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民间纺织业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在整个纺织业中所占比重更大。康熙时，拥有百张织机的大型纺织工场已不在少数。</a:t>
            </a: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           ——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白寿彝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中国通史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610" name="矩形 25609"/>
          <p:cNvSpPr/>
          <p:nvPr/>
        </p:nvSpPr>
        <p:spPr>
          <a:xfrm>
            <a:off x="720725" y="5761038"/>
            <a:ext cx="7488238" cy="998537"/>
          </a:xfrm>
          <a:prstGeom prst="rect">
            <a:avLst/>
          </a:prstGeom>
          <a:solidFill>
            <a:srgbClr val="F4F913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>
            <a:lvl1pPr marL="400050" indent="-40005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6775" indent="-332105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36675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71980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06650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3200" b="1" dirty="0">
                <a:latin typeface="Arial" panose="020B0604020202020204" pitchFamily="34" charset="0"/>
                <a:ea typeface="黑体" panose="02010609060101010101" pitchFamily="49" charset="-122"/>
              </a:rPr>
              <a:t>成熟手工工场特点：规模大；多人协作</a:t>
            </a:r>
          </a:p>
        </p:txBody>
      </p:sp>
      <p:grpSp>
        <p:nvGrpSpPr>
          <p:cNvPr id="31748" name="组合 6"/>
          <p:cNvGrpSpPr/>
          <p:nvPr/>
        </p:nvGrpSpPr>
        <p:grpSpPr>
          <a:xfrm>
            <a:off x="6262688" y="1897063"/>
            <a:ext cx="5184775" cy="3771900"/>
            <a:chOff x="5902695" y="2106007"/>
            <a:chExt cx="5184576" cy="3772313"/>
          </a:xfrm>
        </p:grpSpPr>
        <p:pic>
          <p:nvPicPr>
            <p:cNvPr id="31751" name="图片 15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D8D8D8"/>
                </a:clrFrom>
                <a:clrTo>
                  <a:srgbClr val="D8D8D8">
                    <a:alpha val="0"/>
                  </a:srgbClr>
                </a:clrTo>
              </a:clrChange>
            </a:blip>
            <a:srcRect l="-44" t="11392" r="3352" b="4424"/>
            <a:stretch>
              <a:fillRect/>
            </a:stretch>
          </p:blipFill>
          <p:spPr>
            <a:xfrm>
              <a:off x="5902695" y="2106007"/>
              <a:ext cx="5184576" cy="3384376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1752" name="文本框 16"/>
            <p:cNvSpPr txBox="1"/>
            <p:nvPr/>
          </p:nvSpPr>
          <p:spPr>
            <a:xfrm>
              <a:off x="7560984" y="5462395"/>
              <a:ext cx="2070100" cy="4159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《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清代纺织图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》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1749" name="TextBox 20"/>
          <p:cNvSpPr txBox="1"/>
          <p:nvPr/>
        </p:nvSpPr>
        <p:spPr>
          <a:xfrm>
            <a:off x="1223963" y="144463"/>
            <a:ext cx="7634287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二、无工不活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活跃手工工场</a:t>
            </a:r>
          </a:p>
        </p:txBody>
      </p:sp>
      <p:sp>
        <p:nvSpPr>
          <p:cNvPr id="9" name="矩形 8"/>
          <p:cNvSpPr/>
          <p:nvPr/>
        </p:nvSpPr>
        <p:spPr>
          <a:xfrm>
            <a:off x="8208963" y="5761038"/>
            <a:ext cx="2881312" cy="998537"/>
          </a:xfrm>
          <a:prstGeom prst="rect">
            <a:avLst/>
          </a:prstGeom>
          <a:solidFill>
            <a:srgbClr val="F4F913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>
            <a:lvl1pPr marL="400050" indent="-40005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6775" indent="-332105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36675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71980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06650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3200" b="1" dirty="0">
                <a:latin typeface="Arial" panose="020B0604020202020204" pitchFamily="34" charset="0"/>
                <a:ea typeface="黑体" panose="02010609060101010101" pitchFamily="49" charset="-122"/>
              </a:rPr>
              <a:t>；出现雇佣关系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256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问题4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0" grpId="0" bldLvl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Box 6"/>
          <p:cNvSpPr txBox="1"/>
          <p:nvPr/>
        </p:nvSpPr>
        <p:spPr>
          <a:xfrm>
            <a:off x="720725" y="896938"/>
            <a:ext cx="3562350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商业发展表现一：</a:t>
            </a:r>
          </a:p>
        </p:txBody>
      </p:sp>
      <p:sp>
        <p:nvSpPr>
          <p:cNvPr id="33795" name="矩形 7"/>
          <p:cNvSpPr/>
          <p:nvPr/>
        </p:nvSpPr>
        <p:spPr>
          <a:xfrm>
            <a:off x="5797550" y="1709738"/>
            <a:ext cx="5357813" cy="39243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Arial" panose="020B0604020202020204" pitchFamily="34" charset="0"/>
              </a:rPr>
              <a:t>材料一</a:t>
            </a:r>
            <a:endParaRPr lang="en-US" altLang="zh-CN" sz="2800" b="1" dirty="0">
              <a:latin typeface="Arial" panose="020B0604020202020204" pitchFamily="34" charset="0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    盛清时代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市镇经济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呈现出空前繁荣的景象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市镇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农村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之间逐渐形成一种生产与贸易的连锁体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构成</a:t>
            </a:r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市镇网络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3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 ——《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明清江南市镇与农村关系史研究概说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endParaRPr lang="zh-CN" altLang="en-US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610" name="矩形 25609"/>
          <p:cNvSpPr/>
          <p:nvPr/>
        </p:nvSpPr>
        <p:spPr>
          <a:xfrm>
            <a:off x="4537075" y="850900"/>
            <a:ext cx="5472113" cy="749300"/>
          </a:xfrm>
          <a:prstGeom prst="rect">
            <a:avLst/>
          </a:prstGeom>
          <a:solidFill>
            <a:srgbClr val="F4F913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>
            <a:lvl1pPr marL="400050" indent="-40005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6775" indent="-332105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36675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71980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06650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914400" eaLnBrk="1" hangingPunct="1">
              <a:spcBef>
                <a:spcPct val="0"/>
              </a:spcBef>
              <a:buNone/>
            </a:pPr>
            <a:r>
              <a:rPr lang="zh-CN" altLang="en-US" sz="3200" b="1" dirty="0">
                <a:latin typeface="Arial" panose="020B0604020202020204" pitchFamily="34" charset="0"/>
                <a:ea typeface="黑体" panose="02010609060101010101" pitchFamily="49" charset="-122"/>
              </a:rPr>
              <a:t>各类商业城镇，形成商业网</a:t>
            </a:r>
          </a:p>
        </p:txBody>
      </p:sp>
      <p:sp>
        <p:nvSpPr>
          <p:cNvPr id="33797" name="TextBox 20"/>
          <p:cNvSpPr txBox="1"/>
          <p:nvPr/>
        </p:nvSpPr>
        <p:spPr>
          <a:xfrm>
            <a:off x="1223963" y="144463"/>
            <a:ext cx="7634287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三、无商不通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通达各级市镇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5556250" y="1798638"/>
            <a:ext cx="5762625" cy="4378325"/>
            <a:chOff x="-116121" y="1704665"/>
            <a:chExt cx="5763274" cy="4377378"/>
          </a:xfrm>
        </p:grpSpPr>
        <p:sp>
          <p:nvSpPr>
            <p:cNvPr id="33816" name="TextBox 8"/>
            <p:cNvSpPr txBox="1"/>
            <p:nvPr/>
          </p:nvSpPr>
          <p:spPr>
            <a:xfrm>
              <a:off x="-116121" y="5620378"/>
              <a:ext cx="576327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algn="ctr" eaLnBrk="1" hangingPunct="1">
                <a:buFont typeface="Arial" panose="020B0604020202020204" pitchFamily="34" charset="0"/>
              </a:pPr>
              <a:r>
                <a:rPr lang="zh-CN" altLang="en-US" sz="2400" b="1" dirty="0">
                  <a:latin typeface="Arial" panose="020B0604020202020204" pitchFamily="34" charset="0"/>
                </a:rPr>
                <a:t>《盛世滋生图》又称</a:t>
              </a:r>
              <a:r>
                <a:rPr lang="en-US" altLang="zh-CN" sz="2400" dirty="0">
                  <a:latin typeface="Arial" panose="020B0604020202020204" pitchFamily="34" charset="0"/>
                </a:rPr>
                <a:t>《</a:t>
              </a:r>
              <a:r>
                <a:rPr lang="zh-CN" altLang="en-US" sz="2400" dirty="0">
                  <a:latin typeface="Arial" panose="020B0604020202020204" pitchFamily="34" charset="0"/>
                </a:rPr>
                <a:t>姑苏繁华图</a:t>
              </a:r>
              <a:r>
                <a:rPr lang="en-US" altLang="zh-CN" sz="2400" dirty="0">
                  <a:latin typeface="Arial" panose="020B0604020202020204" pitchFamily="34" charset="0"/>
                </a:rPr>
                <a:t>》</a:t>
              </a:r>
              <a:r>
                <a:rPr lang="zh-CN" altLang="en-US" sz="2400" dirty="0">
                  <a:latin typeface="Arial" panose="020B0604020202020204" pitchFamily="34" charset="0"/>
                </a:rPr>
                <a:t>局部</a:t>
              </a:r>
              <a:endParaRPr lang="zh-CN" altLang="en-US" sz="2400" b="1" dirty="0">
                <a:latin typeface="Arial" panose="020B0604020202020204" pitchFamily="34" charset="0"/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3404" y="1704665"/>
              <a:ext cx="5064224" cy="379816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  <a:headEnd/>
              <a:tailEnd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pic>
        <p:nvPicPr>
          <p:cNvPr id="12" name="内容占位符 3" descr="图片包含 文字, 地图&#10;&#10;已生成极高可信度的说明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504825" y="1717675"/>
            <a:ext cx="4983163" cy="4892675"/>
          </a:xfrm>
        </p:spPr>
      </p:pic>
      <p:grpSp>
        <p:nvGrpSpPr>
          <p:cNvPr id="9" name="组合 8"/>
          <p:cNvGrpSpPr/>
          <p:nvPr/>
        </p:nvGrpSpPr>
        <p:grpSpPr>
          <a:xfrm>
            <a:off x="3529013" y="1978025"/>
            <a:ext cx="1150937" cy="415925"/>
            <a:chOff x="3528789" y="1977970"/>
            <a:chExt cx="1150743" cy="415498"/>
          </a:xfrm>
        </p:grpSpPr>
        <p:sp>
          <p:nvSpPr>
            <p:cNvPr id="6" name="椭圆 5"/>
            <p:cNvSpPr/>
            <p:nvPr/>
          </p:nvSpPr>
          <p:spPr>
            <a:xfrm>
              <a:off x="3528789" y="2016031"/>
              <a:ext cx="215864" cy="2156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106870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100" b="0" i="0" u="none" strike="noStrike" kern="1200" cap="none" spc="0" normalizeH="0" baseline="0" noProof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815" name="文本框 7"/>
            <p:cNvSpPr txBox="1"/>
            <p:nvPr/>
          </p:nvSpPr>
          <p:spPr>
            <a:xfrm>
              <a:off x="3887593" y="1977970"/>
              <a:ext cx="791939" cy="415498"/>
            </a:xfrm>
            <a:prstGeom prst="rect">
              <a:avLst/>
            </a:prstGeom>
            <a:solidFill>
              <a:srgbClr val="FF0000"/>
            </a:solidFill>
            <a:ln w="9525">
              <a:noFill/>
            </a:ln>
          </p:spPr>
          <p:txBody>
            <a:bodyPr>
              <a:spAutoFit/>
            </a:bodyPr>
            <a:lstStyle/>
            <a:p>
              <a:r>
                <a:rPr lang="zh-CN" altLang="en-US" dirty="0">
                  <a:latin typeface="Arial" panose="020B0604020202020204" pitchFamily="34" charset="0"/>
                </a:rPr>
                <a:t>京师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505325" y="3748088"/>
            <a:ext cx="1150938" cy="415925"/>
            <a:chOff x="3528789" y="1977970"/>
            <a:chExt cx="1150743" cy="415498"/>
          </a:xfrm>
        </p:grpSpPr>
        <p:sp>
          <p:nvSpPr>
            <p:cNvPr id="17" name="椭圆 16"/>
            <p:cNvSpPr/>
            <p:nvPr/>
          </p:nvSpPr>
          <p:spPr>
            <a:xfrm>
              <a:off x="3528789" y="2016031"/>
              <a:ext cx="215863" cy="2156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106870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100" b="0" i="0" u="none" strike="noStrike" kern="1200" cap="none" spc="0" normalizeH="0" baseline="0" noProof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813" name="文本框 17"/>
            <p:cNvSpPr txBox="1"/>
            <p:nvPr/>
          </p:nvSpPr>
          <p:spPr>
            <a:xfrm>
              <a:off x="3887593" y="1977970"/>
              <a:ext cx="791939" cy="415498"/>
            </a:xfrm>
            <a:prstGeom prst="rect">
              <a:avLst/>
            </a:prstGeom>
            <a:solidFill>
              <a:srgbClr val="FF0000"/>
            </a:solidFill>
            <a:ln w="9525">
              <a:noFill/>
            </a:ln>
          </p:spPr>
          <p:txBody>
            <a:bodyPr>
              <a:spAutoFit/>
            </a:bodyPr>
            <a:lstStyle/>
            <a:p>
              <a:r>
                <a:rPr lang="zh-CN" altLang="en-US" dirty="0">
                  <a:latin typeface="Arial" panose="020B0604020202020204" pitchFamily="34" charset="0"/>
                </a:rPr>
                <a:t>苏州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060700" y="5970588"/>
            <a:ext cx="1163638" cy="415925"/>
            <a:chOff x="3528789" y="2016274"/>
            <a:chExt cx="1162590" cy="415498"/>
          </a:xfrm>
        </p:grpSpPr>
        <p:sp>
          <p:nvSpPr>
            <p:cNvPr id="21" name="椭圆 20"/>
            <p:cNvSpPr/>
            <p:nvPr/>
          </p:nvSpPr>
          <p:spPr>
            <a:xfrm>
              <a:off x="3528789" y="2016274"/>
              <a:ext cx="215706" cy="2156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106870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100" b="0" i="0" u="none" strike="noStrike" kern="1200" cap="none" spc="0" normalizeH="0" baseline="0" noProof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811" name="文本框 21"/>
            <p:cNvSpPr txBox="1"/>
            <p:nvPr/>
          </p:nvSpPr>
          <p:spPr>
            <a:xfrm>
              <a:off x="3899440" y="2016274"/>
              <a:ext cx="791939" cy="415498"/>
            </a:xfrm>
            <a:prstGeom prst="rect">
              <a:avLst/>
            </a:prstGeom>
            <a:solidFill>
              <a:srgbClr val="FF0000"/>
            </a:solidFill>
            <a:ln w="9525">
              <a:noFill/>
            </a:ln>
          </p:spPr>
          <p:txBody>
            <a:bodyPr>
              <a:spAutoFit/>
            </a:bodyPr>
            <a:lstStyle/>
            <a:p>
              <a:r>
                <a:rPr lang="zh-CN" altLang="en-US" dirty="0">
                  <a:latin typeface="Arial" panose="020B0604020202020204" pitchFamily="34" charset="0"/>
                </a:rPr>
                <a:t>广州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370138" y="3987800"/>
            <a:ext cx="1085850" cy="427038"/>
            <a:chOff x="2657578" y="1804951"/>
            <a:chExt cx="1087235" cy="427347"/>
          </a:xfrm>
        </p:grpSpPr>
        <p:sp>
          <p:nvSpPr>
            <p:cNvPr id="24" name="椭圆 23"/>
            <p:cNvSpPr/>
            <p:nvPr/>
          </p:nvSpPr>
          <p:spPr>
            <a:xfrm>
              <a:off x="3528638" y="2016242"/>
              <a:ext cx="216175" cy="21605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106870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100" b="0" i="0" u="none" strike="noStrike" kern="1200" cap="none" spc="0" normalizeH="0" baseline="0" noProof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809" name="文本框 24"/>
            <p:cNvSpPr txBox="1"/>
            <p:nvPr/>
          </p:nvSpPr>
          <p:spPr>
            <a:xfrm>
              <a:off x="2657578" y="1804951"/>
              <a:ext cx="791939" cy="415498"/>
            </a:xfrm>
            <a:prstGeom prst="rect">
              <a:avLst/>
            </a:prstGeom>
            <a:solidFill>
              <a:srgbClr val="FF0000"/>
            </a:solidFill>
            <a:ln w="9525">
              <a:noFill/>
            </a:ln>
          </p:spPr>
          <p:txBody>
            <a:bodyPr>
              <a:spAutoFit/>
            </a:bodyPr>
            <a:lstStyle/>
            <a:p>
              <a:r>
                <a:rPr lang="zh-CN" altLang="en-US" dirty="0">
                  <a:latin typeface="Arial" panose="020B0604020202020204" pitchFamily="34" charset="0"/>
                </a:rPr>
                <a:t>汉口</a:t>
              </a:r>
            </a:p>
          </p:txBody>
        </p:sp>
      </p:grpSp>
      <p:sp>
        <p:nvSpPr>
          <p:cNvPr id="10" name="矩形 9"/>
          <p:cNvSpPr/>
          <p:nvPr/>
        </p:nvSpPr>
        <p:spPr>
          <a:xfrm>
            <a:off x="474663" y="4491038"/>
            <a:ext cx="4389437" cy="461962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>
            <a:spAutoFit/>
          </a:bodyPr>
          <a:lstStyle/>
          <a:p>
            <a:r>
              <a:rPr lang="zh-CN" altLang="zh-CN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“人烟数十里</a:t>
            </a:r>
            <a:r>
              <a:rPr lang="zh-CN" altLang="en-US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，</a:t>
            </a:r>
            <a:r>
              <a:rPr lang="zh-CN" altLang="zh-CN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贾户数千家”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911600" y="4048125"/>
            <a:ext cx="312738" cy="3270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100" b="0" i="0" u="none" strike="noStrike" kern="120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8" name="直接箭头连接符 27"/>
          <p:cNvCxnSpPr>
            <a:endCxn id="17" idx="3"/>
          </p:cNvCxnSpPr>
          <p:nvPr/>
        </p:nvCxnSpPr>
        <p:spPr>
          <a:xfrm flipV="1">
            <a:off x="3454400" y="3970338"/>
            <a:ext cx="1082675" cy="288925"/>
          </a:xfrm>
          <a:prstGeom prst="straightConnector1">
            <a:avLst/>
          </a:prstGeom>
          <a:ln w="38100">
            <a:solidFill>
              <a:srgbClr val="0000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/>
        </p:nvSpPr>
        <p:spPr>
          <a:xfrm>
            <a:off x="2776538" y="2601913"/>
            <a:ext cx="311150" cy="3270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100" b="0" i="0" u="none" strike="noStrike" kern="120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500"/>
                            </p:stCondLst>
                            <p:childTnLst>
                              <p:par>
                                <p:cTn id="2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5" dur="1000"/>
                                        <p:tgtEl>
                                          <p:spTgt spid="25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0" grpId="0" bldLvl="0" animBg="1"/>
      <p:bldP spid="10" grpId="0" animBg="1"/>
      <p:bldP spid="11" grpId="0" animBg="1"/>
      <p:bldP spid="3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12888" y="1008063"/>
            <a:ext cx="8856663" cy="3721100"/>
          </a:xfrm>
        </p:spPr>
        <p:txBody>
          <a:bodyPr vert="horz" wrap="square" lIns="106972" tIns="53485" rIns="106972" bIns="53485" numCol="1" anchor="t" anchorCtr="0" compatLnSpc="1"/>
          <a:lstStyle/>
          <a:p>
            <a:pPr marL="400050" marR="0" lvl="0" indent="-40005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材料二   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               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商业经营合同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新魏" panose="02010800040101010101" pitchFamily="2" charset="-122"/>
              <a:ea typeface="华文新魏" panose="02010800040101010101" pitchFamily="2" charset="-122"/>
              <a:cs typeface="+mn-cs"/>
            </a:endParaRPr>
          </a:p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b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</a:b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        立议合同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汪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元长、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谢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胪一（徽州人）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……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今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两家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情同志合，议请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谢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占武兄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坐庄苏州，置买绸布等货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。开单下苏（苏州），公同酌议：各开各店应用之货，以便配搭发卖；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所买之货来汉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（汉口），照单均分，毋得推诿；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在汉置粮等货下苏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，得利照本分息。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……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但两地买卖货物，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不得徇私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肥己，倘有此情，神明鉴察。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新魏" panose="02010800040101010101" pitchFamily="2" charset="-122"/>
              <a:ea typeface="华文新魏" panose="02010800040101010101" pitchFamily="2" charset="-122"/>
              <a:cs typeface="+mn-cs"/>
            </a:endParaRPr>
          </a:p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                         ——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持有人谢胪一（清康熙年间）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144463" y="2232025"/>
            <a:ext cx="11161712" cy="4581525"/>
            <a:chOff x="-663" y="2201500"/>
            <a:chExt cx="11414196" cy="4555668"/>
          </a:xfrm>
        </p:grpSpPr>
        <p:grpSp>
          <p:nvGrpSpPr>
            <p:cNvPr id="34822" name="组合 18"/>
            <p:cNvGrpSpPr/>
            <p:nvPr/>
          </p:nvGrpSpPr>
          <p:grpSpPr>
            <a:xfrm>
              <a:off x="-663" y="2201500"/>
              <a:ext cx="11414196" cy="4032448"/>
              <a:chOff x="792485" y="2062978"/>
              <a:chExt cx="9807339" cy="3464772"/>
            </a:xfrm>
          </p:grpSpPr>
          <p:pic>
            <p:nvPicPr>
              <p:cNvPr id="34824" name="Picture 1" descr="C:\Users\a\Desktop\奥体备课\徽商.jpg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013264" y="2062978"/>
                <a:ext cx="4586560" cy="3439468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34825" name="Picture 2" descr="C:\Users\a\Desktop\奥体备课\晋商会馆2.jpg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2485" y="2088282"/>
                <a:ext cx="5156189" cy="3439468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sp>
          <p:nvSpPr>
            <p:cNvPr id="20" name="文本框 19"/>
            <p:cNvSpPr txBox="1"/>
            <p:nvPr/>
          </p:nvSpPr>
          <p:spPr>
            <a:xfrm>
              <a:off x="2184447" y="6233093"/>
              <a:ext cx="7631650" cy="52407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0" marR="0" lvl="0" indent="0" algn="ctr" defTabSz="106870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晋商会馆                         </a:t>
              </a:r>
              <a:r>
                <a:rPr kumimoji="0" lang="zh-CN" alt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 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                  徽商故里</a:t>
              </a:r>
            </a:p>
          </p:txBody>
        </p:sp>
      </p:grpSp>
      <p:sp>
        <p:nvSpPr>
          <p:cNvPr id="22" name="矩形 21"/>
          <p:cNvSpPr/>
          <p:nvPr/>
        </p:nvSpPr>
        <p:spPr>
          <a:xfrm>
            <a:off x="1512888" y="900113"/>
            <a:ext cx="8064500" cy="949325"/>
          </a:xfrm>
          <a:prstGeom prst="rect">
            <a:avLst/>
          </a:prstGeom>
          <a:solidFill>
            <a:srgbClr val="F4F913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>
            <a:lvl1pPr marL="400050" indent="-40005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6775" indent="-332105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36675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71980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06650" indent="-266700" algn="l" defTabSz="1068705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914400" eaLnBrk="1" hangingPunct="1">
              <a:spcBef>
                <a:spcPct val="0"/>
              </a:spcBef>
              <a:buNone/>
            </a:pPr>
            <a:r>
              <a:rPr lang="zh-CN" altLang="en-US" sz="3600" b="1" dirty="0">
                <a:latin typeface="Arial" panose="020B0604020202020204" pitchFamily="34" charset="0"/>
                <a:ea typeface="黑体" panose="02010609060101010101" pitchFamily="49" charset="-122"/>
              </a:rPr>
              <a:t>商业发展的表现二：大型商帮的形成</a:t>
            </a:r>
          </a:p>
        </p:txBody>
      </p:sp>
      <p:sp>
        <p:nvSpPr>
          <p:cNvPr id="34821" name="TextBox 20"/>
          <p:cNvSpPr txBox="1"/>
          <p:nvPr/>
        </p:nvSpPr>
        <p:spPr>
          <a:xfrm>
            <a:off x="1223963" y="144463"/>
            <a:ext cx="7634287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三、无商不通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通达各级市镇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Box 20"/>
          <p:cNvSpPr txBox="1"/>
          <p:nvPr/>
        </p:nvSpPr>
        <p:spPr>
          <a:xfrm>
            <a:off x="1223963" y="144463"/>
            <a:ext cx="7634287" cy="523875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四、人口激增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协调人地矛盾</a:t>
            </a:r>
            <a:endParaRPr lang="zh-CN" altLang="en-US" sz="28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5843" name="TextBox 4"/>
          <p:cNvSpPr txBox="1"/>
          <p:nvPr/>
        </p:nvSpPr>
        <p:spPr>
          <a:xfrm>
            <a:off x="1403350" y="5600700"/>
            <a:ext cx="4500563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清朝前期我国人口统计图</a:t>
            </a:r>
          </a:p>
        </p:txBody>
      </p:sp>
      <p:sp>
        <p:nvSpPr>
          <p:cNvPr id="35844" name="TextBox 5"/>
          <p:cNvSpPr txBox="1"/>
          <p:nvPr/>
        </p:nvSpPr>
        <p:spPr>
          <a:xfrm>
            <a:off x="6265863" y="1957388"/>
            <a:ext cx="5113337" cy="1384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想一想：清朝前期人口发生了怎样的变化？为什么会出现这一变化？</a:t>
            </a:r>
          </a:p>
        </p:txBody>
      </p:sp>
      <p:pic>
        <p:nvPicPr>
          <p:cNvPr id="35845" name="Image031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771525"/>
            <a:ext cx="5786438" cy="48577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9942" name="TextBox 7"/>
          <p:cNvSpPr txBox="1"/>
          <p:nvPr/>
        </p:nvSpPr>
        <p:spPr>
          <a:xfrm>
            <a:off x="6337300" y="3671888"/>
            <a:ext cx="3929063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变化：快速增长</a:t>
            </a:r>
          </a:p>
        </p:txBody>
      </p:sp>
      <p:sp>
        <p:nvSpPr>
          <p:cNvPr id="39943" name="TextBox 8"/>
          <p:cNvSpPr txBox="1"/>
          <p:nvPr/>
        </p:nvSpPr>
        <p:spPr>
          <a:xfrm>
            <a:off x="6303963" y="4551363"/>
            <a:ext cx="5075237" cy="15700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原因</a:t>
            </a: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清初经济发展，国力强盛；社会安定</a:t>
            </a:r>
          </a:p>
          <a:p>
            <a:pPr eaLnBrk="1" hangingPunct="1">
              <a:buFont typeface="Arial" panose="020B0604020202020204" pitchFamily="34" charset="0"/>
            </a:pP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9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9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399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9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2" grpId="0"/>
      <p:bldP spid="399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Box 7"/>
          <p:cNvSpPr txBox="1"/>
          <p:nvPr/>
        </p:nvSpPr>
        <p:spPr>
          <a:xfrm>
            <a:off x="293688" y="1327150"/>
            <a:ext cx="10729912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想一想：人口激增对清代经济发展产生怎样的影响？</a:t>
            </a:r>
          </a:p>
        </p:txBody>
      </p:sp>
      <p:pic>
        <p:nvPicPr>
          <p:cNvPr id="36867" name="Picture 3" descr="C:\Users\a\Desktop\奥体备课\一家人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013" y="5126038"/>
            <a:ext cx="4708525" cy="17129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677" name="TextBox 4"/>
          <p:cNvSpPr txBox="1"/>
          <p:nvPr/>
        </p:nvSpPr>
        <p:spPr>
          <a:xfrm>
            <a:off x="731838" y="4251325"/>
            <a:ext cx="10645775" cy="584200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积极：促进农业的发展，增加了劳动力，扩大了销售市场</a:t>
            </a:r>
          </a:p>
        </p:txBody>
      </p:sp>
      <p:sp>
        <p:nvSpPr>
          <p:cNvPr id="36869" name="TextBox 20"/>
          <p:cNvSpPr txBox="1"/>
          <p:nvPr/>
        </p:nvSpPr>
        <p:spPr>
          <a:xfrm>
            <a:off x="1223963" y="144463"/>
            <a:ext cx="7634287" cy="522287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四、人口激增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协调人地矛盾</a:t>
            </a:r>
            <a:endParaRPr lang="zh-CN" altLang="en-US" sz="28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6870" name="矩形 1"/>
          <p:cNvSpPr/>
          <p:nvPr/>
        </p:nvSpPr>
        <p:spPr>
          <a:xfrm>
            <a:off x="1362075" y="2108200"/>
            <a:ext cx="8720138" cy="18161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材料一</a:t>
            </a:r>
            <a:endParaRPr lang="en-US" altLang="zh-CN" sz="2800" b="1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“居民倍增，稻谷不给，则于山上种苞谷（玉米），洋芋（马铃薯）或厥薯（甘薯）之类。”</a:t>
            </a:r>
            <a:endParaRPr lang="en-US" altLang="zh-CN" sz="2800" b="1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    ——《</a:t>
            </a:r>
            <a:r>
              <a:rPr lang="zh-CN" altLang="en-US" sz="28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建始县志</a:t>
            </a:r>
            <a:r>
              <a:rPr lang="en-US" altLang="zh-CN" sz="28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28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65"/>
          <p:cNvGraphicFramePr>
            <a:graphicFrameLocks noGrp="1"/>
          </p:cNvGraphicFramePr>
          <p:nvPr/>
        </p:nvGraphicFramePr>
        <p:xfrm>
          <a:off x="2287588" y="2016125"/>
          <a:ext cx="6878637" cy="3205163"/>
        </p:xfrm>
        <a:graphic>
          <a:graphicData uri="http://schemas.openxmlformats.org/drawingml/2006/table">
            <a:tbl>
              <a:tblPr/>
              <a:tblGrid>
                <a:gridCol w="3781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68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1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　代</a:t>
                      </a:r>
                      <a:endParaRPr kumimoji="0" lang="zh-CN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全国人均耕地面积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1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1661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顺治十八年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6.88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亩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7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1721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康熙六十年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8.26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亩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1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1734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雍正十二年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8.13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亩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1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1784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乾隆四十九年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2.51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亩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54" marR="91454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7910" name="TextBox 4"/>
          <p:cNvSpPr txBox="1"/>
          <p:nvPr/>
        </p:nvSpPr>
        <p:spPr>
          <a:xfrm>
            <a:off x="360363" y="1258888"/>
            <a:ext cx="8185150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材料二     清朝前期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人均耕地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面积简表 </a:t>
            </a:r>
          </a:p>
        </p:txBody>
      </p:sp>
      <p:sp>
        <p:nvSpPr>
          <p:cNvPr id="29720" name="TextBox 4"/>
          <p:cNvSpPr txBox="1"/>
          <p:nvPr/>
        </p:nvSpPr>
        <p:spPr>
          <a:xfrm>
            <a:off x="1223963" y="5335588"/>
            <a:ext cx="9650412" cy="646112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消极：（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）人均耕地减少，人地矛盾突出</a:t>
            </a:r>
          </a:p>
        </p:txBody>
      </p:sp>
      <p:sp>
        <p:nvSpPr>
          <p:cNvPr id="37912" name="TextBox 20"/>
          <p:cNvSpPr txBox="1"/>
          <p:nvPr/>
        </p:nvSpPr>
        <p:spPr>
          <a:xfrm>
            <a:off x="1223963" y="144463"/>
            <a:ext cx="7634287" cy="523875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四、人口激增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协调人地矛盾</a:t>
            </a:r>
            <a:endParaRPr lang="zh-CN" altLang="en-US" sz="28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20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Box 2"/>
          <p:cNvSpPr txBox="1"/>
          <p:nvPr/>
        </p:nvSpPr>
        <p:spPr>
          <a:xfrm>
            <a:off x="1189038" y="1385888"/>
            <a:ext cx="8643937" cy="375443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材料二：</a:t>
            </a:r>
            <a:r>
              <a:rPr lang="zh-CN" altLang="en-US" dirty="0">
                <a:latin typeface="Arial" panose="020B0604020202020204" pitchFamily="34" charset="0"/>
              </a:rPr>
              <a:t>        </a:t>
            </a:r>
            <a:endParaRPr lang="en-US" altLang="zh-CN" dirty="0">
              <a:latin typeface="Arial" panose="020B0604020202020204" pitchFamily="34" charset="0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    清朝乾隆三十七年（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1722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年），直隶永定河边蓄水防洪的淀泊“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水退一尺，则占耕地一尺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”，“每遇潦涨，水无所容，甚至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漫溢为患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”。</a:t>
            </a:r>
            <a:endParaRPr lang="en-US" altLang="zh-CN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endParaRPr lang="en-US" altLang="zh-CN" dirty="0">
              <a:latin typeface="Arial" panose="020B0604020202020204" pitchFamily="34" charset="0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zh-CN" altLang="en-US" dirty="0">
                <a:latin typeface="Arial" panose="020B0604020202020204" pitchFamily="34" charset="0"/>
              </a:rPr>
              <a:t>       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人口从清初的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亿增加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… …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 “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田地贵少，寸土为金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”；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水土流失和草原沙化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现象凸显。</a:t>
            </a:r>
            <a:endParaRPr lang="en-US" altLang="zh-CN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endParaRPr lang="en-US" altLang="zh-CN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en-US" altLang="zh-CN" sz="2800" dirty="0">
                <a:latin typeface="Arial" panose="020B0604020202020204" pitchFamily="34" charset="0"/>
              </a:rPr>
              <a:t>                                         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李龙潜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明清经济史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0724" name="TextBox 3"/>
          <p:cNvSpPr txBox="1"/>
          <p:nvPr/>
        </p:nvSpPr>
        <p:spPr>
          <a:xfrm>
            <a:off x="504825" y="5386388"/>
            <a:ext cx="10440988" cy="1200150"/>
          </a:xfrm>
          <a:prstGeom prst="rect">
            <a:avLst/>
          </a:prstGeom>
          <a:solidFill>
            <a:srgbClr val="FFFF00"/>
          </a:solidFill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消极：（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）环境破坏、水土流失，不利于经济可持续发展</a:t>
            </a:r>
          </a:p>
        </p:txBody>
      </p:sp>
      <p:sp>
        <p:nvSpPr>
          <p:cNvPr id="38916" name="TextBox 20"/>
          <p:cNvSpPr txBox="1"/>
          <p:nvPr/>
        </p:nvSpPr>
        <p:spPr>
          <a:xfrm>
            <a:off x="1223963" y="144463"/>
            <a:ext cx="7634287" cy="523875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四、人口激增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协调人地矛盾</a:t>
            </a:r>
            <a:endParaRPr lang="zh-CN" altLang="en-US" sz="28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944813" y="734378"/>
            <a:ext cx="5632450" cy="5857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  <a:latin typeface="Arial" panose="020B0604020202020204" pitchFamily="34" charset="0"/>
              </a:rPr>
              <a:t>思考：怎样协调人地矛盾呢 ？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30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协调人地矛盾 巩子扬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4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 flipV="1">
            <a:off x="-14548" y="7199357"/>
            <a:ext cx="11522075" cy="43207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985" b="0" i="0" u="none" strike="noStrike" kern="1200" cap="none" spc="0" normalizeH="0" baseline="0" noProof="0" dirty="0">
              <a:ln>
                <a:solidFill>
                  <a:srgbClr val="660033"/>
                </a:solidFill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文本框 13"/>
          <p:cNvSpPr txBox="1"/>
          <p:nvPr/>
        </p:nvSpPr>
        <p:spPr>
          <a:xfrm>
            <a:off x="9001397" y="-66404"/>
            <a:ext cx="2225246" cy="707886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threePt" dir="t"/>
            </a:scene3d>
          </a:bodyPr>
          <a:lstStyle/>
          <a:p>
            <a:pPr marR="0" algn="ctr" defTabSz="1068705">
              <a:buClrTx/>
              <a:buSzTx/>
              <a:buFontTx/>
              <a:defRPr/>
            </a:pPr>
            <a:r>
              <a:rPr kumimoji="0" lang="zh-CN" altLang="en-US" sz="2000" b="1" kern="1200" cap="none" spc="0" normalizeH="0" baseline="0" noProof="0" dirty="0">
                <a:solidFill>
                  <a:srgbClr val="66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第三单元</a:t>
            </a:r>
          </a:p>
          <a:p>
            <a:pPr marR="0" algn="ctr" defTabSz="1068705">
              <a:buClrTx/>
              <a:buSzTx/>
              <a:buFontTx/>
              <a:defRPr/>
            </a:pPr>
            <a:r>
              <a:rPr kumimoji="0" lang="zh-CN" altLang="en-US" sz="2000" b="1" kern="1200" cap="none" spc="0" normalizeH="0" baseline="0" noProof="0" dirty="0">
                <a:solidFill>
                  <a:srgbClr val="66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明清时期</a:t>
            </a:r>
          </a:p>
        </p:txBody>
      </p:sp>
      <p:sp>
        <p:nvSpPr>
          <p:cNvPr id="16390" name="文本框 6"/>
          <p:cNvSpPr txBox="1"/>
          <p:nvPr/>
        </p:nvSpPr>
        <p:spPr>
          <a:xfrm>
            <a:off x="1152525" y="107950"/>
            <a:ext cx="6408738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     清朝前期社会经济的发展</a:t>
            </a:r>
          </a:p>
        </p:txBody>
      </p:sp>
      <p:sp>
        <p:nvSpPr>
          <p:cNvPr id="2" name="矩形 1"/>
          <p:cNvSpPr/>
          <p:nvPr/>
        </p:nvSpPr>
        <p:spPr>
          <a:xfrm>
            <a:off x="5976938" y="2351088"/>
            <a:ext cx="5329238" cy="27432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43180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645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中国</a:t>
            </a:r>
            <a:r>
              <a:rPr kumimoji="0" lang="en-US" altLang="zh-CN" sz="2645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18</a:t>
            </a:r>
            <a:r>
              <a:rPr kumimoji="0" lang="zh-CN" altLang="en-US" sz="2645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世纪进入了一个繁荣昌盛的时代</a:t>
            </a:r>
            <a:r>
              <a:rPr kumimoji="0" lang="zh-CN" altLang="en-US" sz="2645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，这应归功于其农业、手工业和贸易的史无前例的发展高潮。它以其生产以及内部交易的数额之巨，而身居</a:t>
            </a:r>
            <a:r>
              <a:rPr kumimoji="0" lang="zh-CN" altLang="en-US" sz="2645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世界诸民族的首位</a:t>
            </a:r>
            <a:r>
              <a:rPr kumimoji="0" lang="zh-CN" altLang="en-US" sz="2645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。</a:t>
            </a:r>
            <a:endParaRPr kumimoji="0" lang="en-US" altLang="zh-CN" sz="2645" b="1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43180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43180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 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（法）谢和耐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中国社会史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6392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890713"/>
            <a:ext cx="5443538" cy="3536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文本框 17"/>
          <p:cNvSpPr txBox="1"/>
          <p:nvPr/>
        </p:nvSpPr>
        <p:spPr>
          <a:xfrm>
            <a:off x="604838" y="5624513"/>
            <a:ext cx="4954588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ctr" defTabSz="1068705">
              <a:buClrTx/>
              <a:buSzTx/>
              <a:buFontTx/>
              <a:defRPr/>
            </a:pPr>
            <a:r>
              <a:rPr kumimoji="0" lang="zh-CN" altLang="en-US" sz="2000" b="1" kern="1200" cap="none" spc="0" normalizeH="0" baseline="0" noProof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英国宫廷画家笔下的</a:t>
            </a:r>
            <a:r>
              <a:rPr kumimoji="0" lang="en-US" altLang="zh-CN" sz="2000" b="1" kern="1200" cap="none" spc="0" normalizeH="0" baseline="0" noProof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《</a:t>
            </a:r>
            <a:r>
              <a:rPr kumimoji="0" lang="zh-CN" altLang="en-US" sz="2000" b="1" kern="1200" cap="none" spc="0" normalizeH="0" baseline="0" noProof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乾隆盛世图</a:t>
            </a:r>
            <a:r>
              <a:rPr kumimoji="0" lang="en-US" altLang="zh-CN" sz="2000" b="1" kern="1200" cap="none" spc="0" normalizeH="0" baseline="0" noProof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》</a:t>
            </a:r>
            <a:endParaRPr kumimoji="0" lang="zh-CN" altLang="en-US" sz="2000" b="1" kern="1200" cap="none" spc="0" normalizeH="0" baseline="0" noProof="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780155" y="349095"/>
            <a:ext cx="6072108" cy="136706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86416" tIns="43208" rIns="86416" bIns="43208" numCol="1">
            <a:prstTxWarp prst="textCurveUp">
              <a:avLst/>
            </a:prstTxWarp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8315" b="1" i="0" u="none" strike="noStrike" kern="1200" cap="none" spc="0" normalizeH="0" baseline="0" noProof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康 乾 盛 世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Box 20"/>
          <p:cNvSpPr txBox="1"/>
          <p:nvPr/>
        </p:nvSpPr>
        <p:spPr>
          <a:xfrm>
            <a:off x="4524375" y="968375"/>
            <a:ext cx="1828800" cy="523875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课堂小结</a:t>
            </a:r>
          </a:p>
        </p:txBody>
      </p:sp>
      <p:sp>
        <p:nvSpPr>
          <p:cNvPr id="39939" name="TextBox 4"/>
          <p:cNvSpPr txBox="1"/>
          <p:nvPr/>
        </p:nvSpPr>
        <p:spPr>
          <a:xfrm>
            <a:off x="4830763" y="5659438"/>
            <a:ext cx="4429125" cy="4619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algn="ctr"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康乾盛世</a:t>
            </a:r>
          </a:p>
        </p:txBody>
      </p:sp>
      <p:cxnSp>
        <p:nvCxnSpPr>
          <p:cNvPr id="13" name="直接连接符 12"/>
          <p:cNvCxnSpPr/>
          <p:nvPr/>
        </p:nvCxnSpPr>
        <p:spPr>
          <a:xfrm rot="5400000" flipH="1" flipV="1">
            <a:off x="5189538" y="5167313"/>
            <a:ext cx="500063" cy="15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219518" y="1698308"/>
            <a:ext cx="2143125" cy="82994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algn="ctr"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统治者</a:t>
            </a:r>
          </a:p>
          <a:p>
            <a:pPr algn="ctr"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重农</a:t>
            </a:r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3459163" y="2206625"/>
            <a:ext cx="622300" cy="1270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176713" y="1958975"/>
            <a:ext cx="2498725" cy="46196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农业恢复和发展</a:t>
            </a:r>
          </a:p>
        </p:txBody>
      </p:sp>
      <p:cxnSp>
        <p:nvCxnSpPr>
          <p:cNvPr id="19" name="直接箭头连接符 18"/>
          <p:cNvCxnSpPr/>
          <p:nvPr/>
        </p:nvCxnSpPr>
        <p:spPr>
          <a:xfrm flipH="1">
            <a:off x="5438775" y="2405063"/>
            <a:ext cx="11113" cy="53022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167188" y="2865438"/>
            <a:ext cx="2522537" cy="83185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手工业的发展（手工工场）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152900" y="4129088"/>
            <a:ext cx="2522538" cy="76993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商业的发展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（全国商业网；商帮）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777163" y="3228975"/>
            <a:ext cx="1654175" cy="46196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人口增长</a:t>
            </a:r>
          </a:p>
        </p:txBody>
      </p:sp>
      <p:cxnSp>
        <p:nvCxnSpPr>
          <p:cNvPr id="30" name="直接箭头连接符 29"/>
          <p:cNvCxnSpPr/>
          <p:nvPr/>
        </p:nvCxnSpPr>
        <p:spPr>
          <a:xfrm>
            <a:off x="9447213" y="3460750"/>
            <a:ext cx="568325" cy="476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9931400" y="3235325"/>
            <a:ext cx="1571625" cy="46196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社会问题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6689725" y="3390900"/>
            <a:ext cx="355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89725" y="4605338"/>
            <a:ext cx="35718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7048500" y="3390900"/>
            <a:ext cx="7938" cy="1219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>
            <a:off x="7045325" y="3397250"/>
            <a:ext cx="714375" cy="158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954" name="TextBox 29"/>
          <p:cNvSpPr txBox="1"/>
          <p:nvPr/>
        </p:nvSpPr>
        <p:spPr>
          <a:xfrm>
            <a:off x="1525588" y="98425"/>
            <a:ext cx="5724525" cy="52228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   清朝前期社会经济的发展</a:t>
            </a:r>
          </a:p>
        </p:txBody>
      </p:sp>
      <p:sp>
        <p:nvSpPr>
          <p:cNvPr id="39955" name="TextBox 29"/>
          <p:cNvSpPr txBox="1"/>
          <p:nvPr/>
        </p:nvSpPr>
        <p:spPr>
          <a:xfrm>
            <a:off x="9931400" y="-11112"/>
            <a:ext cx="1198880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0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第三单元 </a:t>
            </a:r>
            <a:endParaRPr lang="en-US" altLang="zh-CN" sz="2000" b="1" dirty="0">
              <a:solidFill>
                <a:srgbClr val="8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zh-CN" altLang="en-US" sz="2000" b="1" dirty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明清时期</a:t>
            </a:r>
          </a:p>
        </p:txBody>
      </p:sp>
      <p:cxnSp>
        <p:nvCxnSpPr>
          <p:cNvPr id="25" name="直接连接符 24"/>
          <p:cNvCxnSpPr/>
          <p:nvPr/>
        </p:nvCxnSpPr>
        <p:spPr>
          <a:xfrm>
            <a:off x="6688138" y="2378075"/>
            <a:ext cx="3683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7048500" y="2387600"/>
            <a:ext cx="1588" cy="1003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>
            <a:off x="5438775" y="3697288"/>
            <a:ext cx="0" cy="48260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>
            <a:off x="7235825" y="5181600"/>
            <a:ext cx="0" cy="4016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5414963" y="5394325"/>
            <a:ext cx="3617913" cy="127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V="1">
            <a:off x="9032875" y="3887788"/>
            <a:ext cx="0" cy="15303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2000"/>
                                        <p:tgtEl>
                                          <p:spTgt spid="39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9" grpId="0" animBg="1"/>
      <p:bldP spid="14" grpId="0" bldLvl="0" animBg="1"/>
      <p:bldP spid="17" grpId="0" animBg="1"/>
      <p:bldP spid="22" grpId="0" animBg="1"/>
      <p:bldP spid="23" grpId="0" animBg="1"/>
      <p:bldP spid="28" grpId="0" animBg="1"/>
      <p:bldP spid="3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Box 2"/>
          <p:cNvSpPr txBox="1"/>
          <p:nvPr/>
        </p:nvSpPr>
        <p:spPr>
          <a:xfrm>
            <a:off x="95885" y="1082993"/>
            <a:ext cx="2690813" cy="15700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 eaLnBrk="1" hangingPunct="1"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一段</a:t>
            </a:r>
            <a:endParaRPr lang="en-US" altLang="zh-CN" sz="32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 eaLnBrk="1" hangingPunct="1"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华美而激越的</a:t>
            </a:r>
            <a:endParaRPr lang="en-US" altLang="zh-CN" sz="32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 eaLnBrk="1" hangingPunct="1"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历史乐章</a:t>
            </a:r>
          </a:p>
        </p:txBody>
      </p:sp>
      <p:sp>
        <p:nvSpPr>
          <p:cNvPr id="40964" name="TextBox 4"/>
          <p:cNvSpPr txBox="1"/>
          <p:nvPr/>
        </p:nvSpPr>
        <p:spPr>
          <a:xfrm>
            <a:off x="92710" y="5002530"/>
            <a:ext cx="284607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 eaLnBrk="1" hangingPunct="1"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一席</a:t>
            </a:r>
          </a:p>
          <a:p>
            <a:pPr algn="ctr" eaLnBrk="1" hangingPunct="1"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风雨</a:t>
            </a:r>
          </a:p>
          <a:p>
            <a:pPr algn="ctr" eaLnBrk="1" hangingPunct="1"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来袭前的盛宴</a:t>
            </a:r>
          </a:p>
        </p:txBody>
      </p:sp>
      <p:pic>
        <p:nvPicPr>
          <p:cNvPr id="40965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82125" y="36513"/>
            <a:ext cx="1901825" cy="4905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66" name="TextBox 29"/>
          <p:cNvSpPr txBox="1"/>
          <p:nvPr/>
        </p:nvSpPr>
        <p:spPr>
          <a:xfrm>
            <a:off x="736283" y="36830"/>
            <a:ext cx="7028180" cy="64516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36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华文新魏" panose="02010800040101010101" pitchFamily="2" charset="-122"/>
              </a:rPr>
              <a:t>第</a:t>
            </a:r>
            <a:r>
              <a:rPr lang="en-US" altLang="zh-CN" sz="36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华文新魏" panose="02010800040101010101" pitchFamily="2" charset="-122"/>
              </a:rPr>
              <a:t>19 </a:t>
            </a:r>
            <a:r>
              <a:rPr lang="zh-CN" altLang="en-US" sz="36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华文新魏" panose="02010800040101010101" pitchFamily="2" charset="-122"/>
              </a:rPr>
              <a:t>课   清朝前期社会经济的发展</a:t>
            </a:r>
          </a:p>
        </p:txBody>
      </p:sp>
      <p:sp>
        <p:nvSpPr>
          <p:cNvPr id="40963" name="TextBox 3"/>
          <p:cNvSpPr txBox="1"/>
          <p:nvPr/>
        </p:nvSpPr>
        <p:spPr>
          <a:xfrm>
            <a:off x="18415" y="3002280"/>
            <a:ext cx="2994660" cy="15684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 eaLnBrk="1" hangingPunct="1"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一片</a:t>
            </a:r>
            <a:endParaRPr lang="en-US" altLang="zh-CN" sz="32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 eaLnBrk="1" hangingPunct="1"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封建社会</a:t>
            </a:r>
            <a:endParaRPr lang="en-US" altLang="zh-CN" sz="32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 eaLnBrk="1" hangingPunct="1">
              <a:buFont typeface="Arial" panose="020B0604020202020204" pitchFamily="34" charset="0"/>
            </a:pP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落日的辉煌</a:t>
            </a:r>
          </a:p>
        </p:txBody>
      </p:sp>
      <p:sp>
        <p:nvSpPr>
          <p:cNvPr id="40971" name="矩形 2"/>
          <p:cNvSpPr/>
          <p:nvPr/>
        </p:nvSpPr>
        <p:spPr>
          <a:xfrm>
            <a:off x="2938780" y="3076575"/>
            <a:ext cx="8060055" cy="1419860"/>
          </a:xfrm>
          <a:prstGeom prst="rect">
            <a:avLst/>
          </a:prstGeom>
          <a:noFill/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algn="just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农为天下本务</a:t>
            </a:r>
            <a:r>
              <a:rPr lang="zh-CN" altLang="en-US" sz="2400" b="1" dirty="0">
                <a:ln>
                  <a:noFill/>
                </a:ln>
                <a:latin typeface="华文楷体" panose="02010600040101010101" pitchFamily="2" charset="-122"/>
                <a:ea typeface="华文楷体" panose="02010600040101010101" pitchFamily="2" charset="-122"/>
              </a:rPr>
              <a:t>，而工商皆其末也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。          </a:t>
            </a:r>
            <a:r>
              <a:rPr lang="en-US" altLang="zh-CN" sz="2400" b="1" dirty="0">
                <a:ln>
                  <a:noFill/>
                </a:ln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雍正</a:t>
            </a:r>
          </a:p>
          <a:p>
            <a:pPr algn="just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endParaRPr lang="zh-CN" altLang="en-US" sz="2400" b="1" dirty="0">
              <a:ln>
                <a:noFill/>
              </a:ln>
              <a:solidFill>
                <a:srgbClr val="0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 altLang="zh-CN" sz="2400" b="1" dirty="0">
                <a:ln>
                  <a:noFill/>
                </a:ln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天朝</a:t>
            </a:r>
            <a:r>
              <a:rPr lang="en-US" altLang="zh-CN" sz="2400" b="1" dirty="0">
                <a:ln>
                  <a:noFill/>
                </a:ln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物产丰盈，</a:t>
            </a:r>
            <a:r>
              <a:rPr lang="en-US" altLang="zh-CN" sz="2400" b="1" dirty="0">
                <a:ln>
                  <a:noFill/>
                </a:ln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无所不有</a:t>
            </a:r>
            <a:r>
              <a:rPr lang="en-US" altLang="zh-CN" sz="2400" b="1" dirty="0">
                <a:ln>
                  <a:noFill/>
                </a:ln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，原不借外夷货物以通有无。</a:t>
            </a:r>
          </a:p>
          <a:p>
            <a:pPr algn="just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 altLang="zh-CN" sz="2400" b="1" dirty="0">
                <a:ln>
                  <a:noFill/>
                </a:ln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                                                  </a:t>
            </a:r>
            <a:r>
              <a:rPr lang="en-US" altLang="zh-CN" sz="2400" b="1" dirty="0">
                <a:ln>
                  <a:noFill/>
                </a:ln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——乾隆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7112000" y="4675505"/>
            <a:ext cx="2981960" cy="2294255"/>
            <a:chOff x="10234" y="7354"/>
            <a:chExt cx="4696" cy="361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34" y="7354"/>
              <a:ext cx="4696" cy="2985"/>
            </a:xfrm>
            <a:prstGeom prst="rect">
              <a:avLst/>
            </a:prstGeom>
          </p:spPr>
        </p:pic>
        <p:sp>
          <p:nvSpPr>
            <p:cNvPr id="3" name="文本框 5"/>
            <p:cNvSpPr txBox="1">
              <a:spLocks noChangeArrowheads="1"/>
            </p:cNvSpPr>
            <p:nvPr/>
          </p:nvSpPr>
          <p:spPr bwMode="auto">
            <a:xfrm>
              <a:off x="10732" y="10339"/>
              <a:ext cx="3088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</a:ex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>
              <a:lvl1pPr defTabSz="1069975">
                <a:spcBef>
                  <a:spcPct val="20000"/>
                </a:spcBef>
                <a:buFont typeface="Arial" panose="020B0604020202020204" pitchFamily="34" charset="0"/>
                <a:buChar char="•"/>
                <a:defRPr sz="37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866775" indent="-332105" defTabSz="1069975">
                <a:spcBef>
                  <a:spcPct val="20000"/>
                </a:spcBef>
                <a:buFont typeface="Arial" panose="020B0604020202020204" pitchFamily="34" charset="0"/>
                <a:buChar char="–"/>
                <a:defRPr sz="3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336675" indent="-266700" defTabSz="1069975">
                <a:spcBef>
                  <a:spcPct val="20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871980" indent="-266700" defTabSz="1069975">
                <a:spcBef>
                  <a:spcPct val="20000"/>
                </a:spcBef>
                <a:buFont typeface="Arial" panose="020B0604020202020204" pitchFamily="34" charset="0"/>
                <a:buChar char="–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406650" indent="-266700" defTabSz="1069975">
                <a:spcBef>
                  <a:spcPct val="20000"/>
                </a:spcBef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863850" indent="-266700" defTabSz="106997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3321050" indent="-266700" defTabSz="106997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778250" indent="-266700" defTabSz="106997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4235450" indent="-266700" defTabSz="106997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10699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西方的工业革命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783965" y="4687570"/>
            <a:ext cx="3034030" cy="2207895"/>
            <a:chOff x="4993" y="7486"/>
            <a:chExt cx="4778" cy="347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93" y="7486"/>
              <a:ext cx="4778" cy="2862"/>
            </a:xfrm>
            <a:prstGeom prst="rect">
              <a:avLst/>
            </a:prstGeom>
          </p:spPr>
        </p:pic>
        <p:sp>
          <p:nvSpPr>
            <p:cNvPr id="5" name="文本框 5"/>
            <p:cNvSpPr txBox="1">
              <a:spLocks noChangeArrowheads="1"/>
            </p:cNvSpPr>
            <p:nvPr/>
          </p:nvSpPr>
          <p:spPr bwMode="auto">
            <a:xfrm>
              <a:off x="6116" y="10335"/>
              <a:ext cx="3088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</a:ex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>
              <a:lvl1pPr defTabSz="1069975">
                <a:spcBef>
                  <a:spcPct val="20000"/>
                </a:spcBef>
                <a:buFont typeface="Arial" panose="020B0604020202020204" pitchFamily="34" charset="0"/>
                <a:buChar char="•"/>
                <a:defRPr sz="37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866775" indent="-332105" defTabSz="1069975">
                <a:spcBef>
                  <a:spcPct val="20000"/>
                </a:spcBef>
                <a:buFont typeface="Arial" panose="020B0604020202020204" pitchFamily="34" charset="0"/>
                <a:buChar char="–"/>
                <a:defRPr sz="3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336675" indent="-266700" defTabSz="1069975">
                <a:spcBef>
                  <a:spcPct val="20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871980" indent="-266700" defTabSz="1069975">
                <a:spcBef>
                  <a:spcPct val="20000"/>
                </a:spcBef>
                <a:buFont typeface="Arial" panose="020B0604020202020204" pitchFamily="34" charset="0"/>
                <a:buChar char="–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406650" indent="-266700" defTabSz="1069975">
                <a:spcBef>
                  <a:spcPct val="20000"/>
                </a:spcBef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863850" indent="-266700" defTabSz="106997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3321050" indent="-266700" defTabSz="106997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778250" indent="-266700" defTabSz="106997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4235450" indent="-266700" defTabSz="1069975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10699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清初的手工工场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938780" y="935990"/>
            <a:ext cx="8583295" cy="1649095"/>
            <a:chOff x="4628" y="1474"/>
            <a:chExt cx="13517" cy="2597"/>
          </a:xfrm>
        </p:grpSpPr>
        <p:pic>
          <p:nvPicPr>
            <p:cNvPr id="40976" name="图片 20" descr="001sNkbUgy6IIoCzgBs9a&amp;690"/>
            <p:cNvPicPr>
              <a:picLocks noChangeAspect="1"/>
            </p:cNvPicPr>
            <p:nvPr/>
          </p:nvPicPr>
          <p:blipFill>
            <a:blip r:embed="rId6"/>
            <a:srcRect r="22719" b="1795"/>
            <a:stretch>
              <a:fillRect/>
            </a:stretch>
          </p:blipFill>
          <p:spPr>
            <a:xfrm>
              <a:off x="14308" y="1554"/>
              <a:ext cx="3693" cy="2472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628" y="1525"/>
              <a:ext cx="2547" cy="2547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8"/>
            <a:srcRect t="-1102" r="10928"/>
            <a:stretch>
              <a:fillRect/>
            </a:stretch>
          </p:blipFill>
          <p:spPr>
            <a:xfrm>
              <a:off x="7310" y="1474"/>
              <a:ext cx="3350" cy="2569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9"/>
            <a:srcRect l="10493" t="20483" r="6874"/>
            <a:stretch>
              <a:fillRect/>
            </a:stretch>
          </p:blipFill>
          <p:spPr>
            <a:xfrm>
              <a:off x="10737" y="1571"/>
              <a:ext cx="3402" cy="2455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15929" y="3347"/>
              <a:ext cx="2216" cy="72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lstStyle/>
            <a:p>
              <a:pPr algn="ctr"/>
              <a:r>
                <a:rPr lang="zh-CN" altLang="en-US" sz="2400" b="1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康乾盛世</a:t>
              </a:r>
            </a:p>
          </p:txBody>
        </p:sp>
      </p:grp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0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0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10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0" dur="1000"/>
                                        <p:tgtEl>
                                          <p:spTgt spid="40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3000"/>
                                        <p:tgtEl>
                                          <p:spTgt spid="40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2" grpId="0"/>
      <p:bldP spid="40964" grpId="0"/>
      <p:bldP spid="40963" grpId="0"/>
      <p:bldP spid="4097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37155" y="2582545"/>
            <a:ext cx="6047740" cy="186118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zh-CN" sz="115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感谢观看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矩形 1"/>
          <p:cNvSpPr/>
          <p:nvPr/>
        </p:nvSpPr>
        <p:spPr>
          <a:xfrm>
            <a:off x="1728788" y="2016125"/>
            <a:ext cx="7921625" cy="37846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一、无农不稳</a:t>
            </a:r>
            <a:r>
              <a:rPr lang="en-US" altLang="zh-CN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稳定农业生产</a:t>
            </a:r>
            <a:endParaRPr lang="en-US" altLang="zh-CN" sz="4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二、无工不活</a:t>
            </a:r>
            <a:r>
              <a:rPr lang="en-US" altLang="zh-CN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活跃手工工场</a:t>
            </a:r>
            <a:endParaRPr lang="en-US" altLang="zh-CN" sz="4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三、无商不通</a:t>
            </a:r>
            <a:r>
              <a:rPr lang="en-US" altLang="zh-CN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通达各级市镇</a:t>
            </a:r>
            <a:endParaRPr lang="en-US" altLang="zh-CN" sz="4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四、人口激增</a:t>
            </a:r>
            <a:r>
              <a:rPr lang="en-US" altLang="zh-CN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sz="4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协调人地矛盾</a:t>
            </a:r>
          </a:p>
        </p:txBody>
      </p:sp>
      <p:sp>
        <p:nvSpPr>
          <p:cNvPr id="4" name="TextBox 29"/>
          <p:cNvSpPr txBox="1">
            <a:spLocks noGrp="1"/>
          </p:cNvSpPr>
          <p:nvPr>
            <p:ph type="title"/>
          </p:nvPr>
        </p:nvSpPr>
        <p:spPr>
          <a:xfrm>
            <a:off x="1401445" y="929005"/>
            <a:ext cx="8576310" cy="783590"/>
          </a:xfrm>
        </p:spPr>
        <p:txBody>
          <a:bodyPr vert="horz" wrap="none" lIns="106972" tIns="53485" rIns="106972" bIns="53485" numCol="1" anchor="ctr" anchorCtr="0" compatLnSpc="1">
            <a:spAutoFit/>
          </a:bodyPr>
          <a:lstStyle/>
          <a:p>
            <a:pPr marL="0" marR="0" lvl="0" indent="0" algn="ctr" defTabSz="10680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1">
                <a:ln>
                  <a:noFill/>
                </a:ln>
                <a:solidFill>
                  <a:srgbClr val="663300"/>
                </a:solidFill>
                <a:effectLst>
                  <a:outerShdw blurRad="38100" dist="38100" dir="2700000">
                    <a:srgbClr val="C0C0C0"/>
                  </a:outerShdw>
                </a:effectLst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第</a:t>
            </a:r>
            <a:r>
              <a:rPr kumimoji="0" lang="en-US" altLang="zh-CN" sz="4400" b="1" i="0" u="none" strike="noStrike" kern="1200" cap="none" spc="0" normalizeH="0" baseline="0" noProof="1">
                <a:ln>
                  <a:noFill/>
                </a:ln>
                <a:solidFill>
                  <a:srgbClr val="663300"/>
                </a:solidFill>
                <a:effectLst>
                  <a:outerShdw blurRad="38100" dist="38100" dir="2700000">
                    <a:srgbClr val="C0C0C0"/>
                  </a:outerShdw>
                </a:effectLst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19 </a:t>
            </a:r>
            <a:r>
              <a:rPr kumimoji="0" lang="zh-CN" altLang="en-US" sz="4400" b="1" i="0" u="none" strike="noStrike" kern="1200" cap="none" spc="0" normalizeH="0" baseline="0" noProof="1">
                <a:ln>
                  <a:noFill/>
                </a:ln>
                <a:solidFill>
                  <a:srgbClr val="663300"/>
                </a:solidFill>
                <a:effectLst>
                  <a:outerShdw blurRad="38100" dist="38100" dir="2700000">
                    <a:srgbClr val="C0C0C0"/>
                  </a:outerShdw>
                </a:effectLst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课   清朝前期社会经济的发展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 flipV="1">
            <a:off x="-6" y="6797826"/>
            <a:ext cx="11522076" cy="43207"/>
          </a:xfrm>
          <a:prstGeom prst="rect">
            <a:avLst/>
          </a:prstGeom>
          <a:solidFill>
            <a:srgbClr val="6600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985" b="0" i="0" u="none" strike="noStrike" kern="1200" cap="none" spc="0" normalizeH="0" baseline="0" noProof="1">
              <a:ln>
                <a:solidFill>
                  <a:srgbClr val="660033"/>
                </a:solidFill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509" name="TextBox 20"/>
          <p:cNvSpPr txBox="1"/>
          <p:nvPr/>
        </p:nvSpPr>
        <p:spPr>
          <a:xfrm>
            <a:off x="1223963" y="144463"/>
            <a:ext cx="7634287" cy="523875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一、无农不稳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稳定农业生产</a:t>
            </a:r>
          </a:p>
        </p:txBody>
      </p:sp>
      <p:grpSp>
        <p:nvGrpSpPr>
          <p:cNvPr id="21510" name="组合 9"/>
          <p:cNvGrpSpPr/>
          <p:nvPr/>
        </p:nvGrpSpPr>
        <p:grpSpPr>
          <a:xfrm>
            <a:off x="1595438" y="1057275"/>
            <a:ext cx="3365500" cy="4851400"/>
            <a:chOff x="1676030" y="971788"/>
            <a:chExt cx="3365076" cy="4852231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6030" y="971788"/>
              <a:ext cx="3365076" cy="437459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  <a:headEnd/>
              <a:tailEnd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2088728" y="5361978"/>
              <a:ext cx="2807933" cy="4620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marR="0" algn="ctr" defTabSz="1068705" eaLnBrk="1" hangingPunct="1">
                <a:buClrTx/>
                <a:buSzTx/>
                <a:buFont typeface="Arial" panose="020B0604020202020204" pitchFamily="34" charset="0"/>
                <a:defRPr/>
              </a:pPr>
              <a:r>
                <a:rPr kumimoji="0" lang="en-US" altLang="zh-CN" sz="2400" b="1" kern="1200" cap="none" spc="0" normalizeH="0" baseline="0" noProof="0" dirty="0">
                  <a:solidFill>
                    <a:schemeClr val="accent6">
                      <a:lumMod val="50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《</a:t>
              </a:r>
              <a:r>
                <a:rPr kumimoji="0" lang="zh-CN" altLang="en-US" sz="2400" b="1" kern="1200" cap="none" spc="0" normalizeH="0" baseline="0" noProof="0" dirty="0">
                  <a:solidFill>
                    <a:schemeClr val="accent6">
                      <a:lumMod val="50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耕织图</a:t>
              </a:r>
              <a:r>
                <a:rPr kumimoji="0" lang="en-US" altLang="zh-CN" sz="2400" b="1" kern="1200" cap="none" spc="0" normalizeH="0" baseline="0" noProof="0" dirty="0">
                  <a:solidFill>
                    <a:schemeClr val="accent6">
                      <a:lumMod val="50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•</a:t>
              </a:r>
              <a:r>
                <a:rPr kumimoji="0" lang="zh-CN" altLang="en-US" sz="2400" b="1" kern="1200" cap="none" spc="0" normalizeH="0" baseline="0" noProof="0" dirty="0">
                  <a:solidFill>
                    <a:schemeClr val="accent6">
                      <a:lumMod val="50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耕</a:t>
              </a:r>
              <a:r>
                <a:rPr kumimoji="0" lang="en-US" altLang="zh-CN" sz="2400" b="1" kern="1200" cap="none" spc="0" normalizeH="0" baseline="0" noProof="0" dirty="0">
                  <a:solidFill>
                    <a:schemeClr val="accent6">
                      <a:lumMod val="50000"/>
                    </a:schemeClr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》</a:t>
              </a:r>
              <a:endParaRPr kumimoji="0" lang="zh-CN" altLang="en-US" sz="2400" b="1" kern="1200" cap="none" spc="0" normalizeH="0" baseline="0" noProof="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1511" name="矩形 1"/>
          <p:cNvSpPr/>
          <p:nvPr/>
        </p:nvSpPr>
        <p:spPr>
          <a:xfrm>
            <a:off x="576263" y="6035675"/>
            <a:ext cx="11369675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400" b="1" dirty="0">
                <a:solidFill>
                  <a:srgbClr val="0000FF"/>
                </a:solidFill>
                <a:latin typeface="Arial" panose="020B0604020202020204" pitchFamily="34" charset="0"/>
              </a:rPr>
              <a:t>思考：</a:t>
            </a:r>
            <a:r>
              <a:rPr lang="en-US" altLang="zh-CN" sz="2400" b="1" dirty="0">
                <a:solidFill>
                  <a:srgbClr val="0000FF"/>
                </a:solidFill>
                <a:latin typeface="Arial" panose="020B0604020202020204" pitchFamily="34" charset="0"/>
              </a:rPr>
              <a:t>《</a:t>
            </a:r>
            <a:r>
              <a:rPr lang="zh-CN" altLang="en-US" sz="2400" b="1" dirty="0">
                <a:solidFill>
                  <a:srgbClr val="0000FF"/>
                </a:solidFill>
                <a:latin typeface="Arial" panose="020B0604020202020204" pitchFamily="34" charset="0"/>
              </a:rPr>
              <a:t>耕织图</a:t>
            </a:r>
            <a:r>
              <a:rPr lang="en-US" altLang="zh-CN" sz="2400" b="1" dirty="0">
                <a:solidFill>
                  <a:srgbClr val="0000FF"/>
                </a:solidFill>
                <a:latin typeface="Arial" panose="020B0604020202020204" pitchFamily="34" charset="0"/>
              </a:rPr>
              <a:t>•</a:t>
            </a:r>
            <a:r>
              <a:rPr lang="zh-CN" altLang="en-US" sz="2400" b="1" dirty="0">
                <a:solidFill>
                  <a:srgbClr val="0000FF"/>
                </a:solidFill>
                <a:latin typeface="Arial" panose="020B0604020202020204" pitchFamily="34" charset="0"/>
              </a:rPr>
              <a:t>耕</a:t>
            </a:r>
            <a:r>
              <a:rPr lang="en-US" altLang="zh-CN" sz="2400" b="1" dirty="0">
                <a:solidFill>
                  <a:srgbClr val="0000FF"/>
                </a:solidFill>
                <a:latin typeface="Arial" panose="020B0604020202020204" pitchFamily="34" charset="0"/>
              </a:rPr>
              <a:t>》</a:t>
            </a:r>
            <a:r>
              <a:rPr lang="zh-CN" altLang="en-US" sz="2400" b="1" dirty="0">
                <a:solidFill>
                  <a:srgbClr val="0000FF"/>
                </a:solidFill>
                <a:latin typeface="Arial" panose="020B0604020202020204" pitchFamily="34" charset="0"/>
              </a:rPr>
              <a:t>描绘了一幅怎样的场景？</a:t>
            </a:r>
            <a:r>
              <a:rPr lang="en-US" altLang="zh-CN" sz="2400" b="1" dirty="0">
                <a:solidFill>
                  <a:srgbClr val="0000FF"/>
                </a:solidFill>
                <a:latin typeface="Arial" panose="020B0604020202020204" pitchFamily="34" charset="0"/>
              </a:rPr>
              <a:t>《</a:t>
            </a:r>
            <a:r>
              <a:rPr lang="zh-CN" altLang="en-US" sz="2400" b="1" dirty="0">
                <a:solidFill>
                  <a:srgbClr val="0000FF"/>
                </a:solidFill>
                <a:latin typeface="Arial" panose="020B0604020202020204" pitchFamily="34" charset="0"/>
              </a:rPr>
              <a:t>耕</a:t>
            </a:r>
            <a:r>
              <a:rPr lang="en-US" altLang="zh-CN" sz="2400" b="1" dirty="0">
                <a:solidFill>
                  <a:srgbClr val="0000FF"/>
                </a:solidFill>
                <a:latin typeface="Arial" panose="020B0604020202020204" pitchFamily="34" charset="0"/>
              </a:rPr>
              <a:t>》</a:t>
            </a:r>
            <a:r>
              <a:rPr lang="zh-CN" altLang="en-US" sz="2400" b="1" dirty="0">
                <a:solidFill>
                  <a:srgbClr val="0000FF"/>
                </a:solidFill>
                <a:latin typeface="Arial" panose="020B0604020202020204" pitchFamily="34" charset="0"/>
              </a:rPr>
              <a:t>中体现了清朝哪一政策？</a:t>
            </a:r>
          </a:p>
        </p:txBody>
      </p:sp>
      <p:sp>
        <p:nvSpPr>
          <p:cNvPr id="21512" name="矩形 5"/>
          <p:cNvSpPr/>
          <p:nvPr/>
        </p:nvSpPr>
        <p:spPr>
          <a:xfrm>
            <a:off x="5541963" y="968375"/>
            <a:ext cx="5759450" cy="39703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latin typeface="等线 Light" pitchFamily="2" charset="-122"/>
                <a:ea typeface="等线 Light" pitchFamily="2" charset="-122"/>
              </a:rPr>
              <a:t>耕</a:t>
            </a:r>
          </a:p>
          <a:p>
            <a:pPr algn="ctr">
              <a:lnSpc>
                <a:spcPct val="150000"/>
              </a:lnSpc>
            </a:pPr>
            <a:r>
              <a:rPr lang="zh-CN" altLang="en-US" sz="2800" b="1" dirty="0">
                <a:latin typeface="等线 Light" pitchFamily="2" charset="-122"/>
                <a:ea typeface="等线 Light" pitchFamily="2" charset="-122"/>
              </a:rPr>
              <a:t>                </a:t>
            </a:r>
            <a:r>
              <a:rPr lang="en-US" altLang="zh-CN" sz="2000" b="1" dirty="0">
                <a:latin typeface="等线 Light" pitchFamily="2" charset="-122"/>
                <a:ea typeface="等线 Light" pitchFamily="2" charset="-122"/>
              </a:rPr>
              <a:t>【</a:t>
            </a:r>
            <a:r>
              <a:rPr lang="zh-CN" altLang="en-US" sz="2000" b="1" dirty="0">
                <a:latin typeface="等线 Light" pitchFamily="2" charset="-122"/>
                <a:ea typeface="等线 Light" pitchFamily="2" charset="-122"/>
              </a:rPr>
              <a:t>清</a:t>
            </a:r>
            <a:r>
              <a:rPr lang="en-US" altLang="zh-CN" sz="2000" b="1" dirty="0">
                <a:latin typeface="等线 Light" pitchFamily="2" charset="-122"/>
                <a:ea typeface="等线 Light" pitchFamily="2" charset="-122"/>
              </a:rPr>
              <a:t>】</a:t>
            </a:r>
            <a:r>
              <a:rPr lang="zh-CN" altLang="en-US" sz="2000" b="1" dirty="0">
                <a:latin typeface="等线 Light" pitchFamily="2" charset="-122"/>
                <a:ea typeface="等线 Light" pitchFamily="2" charset="-122"/>
              </a:rPr>
              <a:t>雍正</a:t>
            </a:r>
            <a:endParaRPr lang="en-US" altLang="zh-CN" sz="2000" b="1" dirty="0">
              <a:latin typeface="等线 Light" pitchFamily="2" charset="-122"/>
              <a:ea typeface="等线 Light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b="1" dirty="0">
                <a:latin typeface="等线 Light" pitchFamily="2" charset="-122"/>
                <a:ea typeface="等线 Light" pitchFamily="2" charset="-122"/>
              </a:rPr>
              <a:t>原湿春光转，节落暖气移。</a:t>
            </a:r>
            <a:endParaRPr lang="en-US" altLang="zh-CN" sz="2800" b="1" dirty="0">
              <a:latin typeface="等线 Light" pitchFamily="2" charset="-122"/>
              <a:ea typeface="等线 Light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b="1" dirty="0">
                <a:latin typeface="等线 Light" pitchFamily="2" charset="-122"/>
                <a:ea typeface="等线 Light" pitchFamily="2" charset="-122"/>
              </a:rPr>
              <a:t>青鸠呼雨急，</a:t>
            </a:r>
            <a:r>
              <a:rPr lang="zh-CN" altLang="en-US" sz="2800" b="1" dirty="0">
                <a:solidFill>
                  <a:srgbClr val="FF0000"/>
                </a:solidFill>
                <a:latin typeface="等线 Light" pitchFamily="2" charset="-122"/>
                <a:ea typeface="等线 Light" pitchFamily="2" charset="-122"/>
              </a:rPr>
              <a:t>黄犊驾犁初。</a:t>
            </a:r>
            <a:endParaRPr lang="en-US" altLang="zh-CN" sz="2800" b="1" dirty="0">
              <a:solidFill>
                <a:srgbClr val="FF0000"/>
              </a:solidFill>
              <a:latin typeface="等线 Light" pitchFamily="2" charset="-122"/>
              <a:ea typeface="等线 Light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b="1" dirty="0">
                <a:latin typeface="等线 Light" pitchFamily="2" charset="-122"/>
                <a:ea typeface="等线 Light" pitchFamily="2" charset="-122"/>
              </a:rPr>
              <a:t>畋收人无逸，耕耘事敬谏。</a:t>
            </a:r>
            <a:endParaRPr lang="en-US" altLang="zh-CN" sz="2800" b="1" dirty="0">
              <a:latin typeface="等线 Light" pitchFamily="2" charset="-122"/>
              <a:ea typeface="等线 Light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等线 Light" pitchFamily="2" charset="-122"/>
                <a:ea typeface="等线 Light" pitchFamily="2" charset="-122"/>
              </a:rPr>
              <a:t>关心课东作</a:t>
            </a:r>
            <a:r>
              <a:rPr lang="zh-CN" altLang="en-US" sz="2800" b="1" dirty="0">
                <a:latin typeface="等线 Light" pitchFamily="2" charset="-122"/>
                <a:ea typeface="等线 Light" pitchFamily="2" charset="-122"/>
              </a:rPr>
              <a:t>，</a:t>
            </a:r>
            <a:r>
              <a:rPr lang="zh-CN" altLang="en-US" sz="2800" b="1" dirty="0">
                <a:solidFill>
                  <a:srgbClr val="FF0000"/>
                </a:solidFill>
                <a:latin typeface="等线 Light" pitchFamily="2" charset="-122"/>
                <a:ea typeface="等线 Light" pitchFamily="2" charset="-122"/>
              </a:rPr>
              <a:t>扶策历于墟。</a:t>
            </a:r>
          </a:p>
        </p:txBody>
      </p:sp>
      <p:sp>
        <p:nvSpPr>
          <p:cNvPr id="21513" name="矩形 8"/>
          <p:cNvSpPr/>
          <p:nvPr/>
        </p:nvSpPr>
        <p:spPr>
          <a:xfrm>
            <a:off x="6121400" y="4832350"/>
            <a:ext cx="4313238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</a:rPr>
              <a:t>（注意督促春耕，扶犁去荒地开垦）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矩形 2"/>
          <p:cNvSpPr/>
          <p:nvPr/>
        </p:nvSpPr>
        <p:spPr>
          <a:xfrm>
            <a:off x="5302250" y="3219450"/>
            <a:ext cx="6070600" cy="98901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algn="just"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</a:t>
            </a:r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农为天下本务，而工商皆其末也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lang="en-US" altLang="zh-CN" sz="2800" b="1" dirty="0">
              <a:solidFill>
                <a:srgbClr val="0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 eaLnBrk="1" hangingPunct="1">
              <a:buFont typeface="Arial" panose="020B0604020202020204" pitchFamily="34" charset="0"/>
            </a:pP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                        ——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雍正</a:t>
            </a:r>
            <a:endParaRPr lang="zh-CN" altLang="en-US" b="1" dirty="0">
              <a:solidFill>
                <a:srgbClr val="0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3555" name="TextBox 5"/>
          <p:cNvSpPr txBox="1"/>
          <p:nvPr/>
        </p:nvSpPr>
        <p:spPr>
          <a:xfrm>
            <a:off x="1512888" y="1031875"/>
            <a:ext cx="9361487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Arial" panose="020B0604020202020204" pitchFamily="34" charset="0"/>
              </a:rPr>
              <a:t>思考：以下材料反映了清朝统治者怎样的治国思想？</a:t>
            </a:r>
          </a:p>
        </p:txBody>
      </p:sp>
      <p:grpSp>
        <p:nvGrpSpPr>
          <p:cNvPr id="23556" name="组合 1"/>
          <p:cNvGrpSpPr/>
          <p:nvPr/>
        </p:nvGrpSpPr>
        <p:grpSpPr>
          <a:xfrm>
            <a:off x="647700" y="1849438"/>
            <a:ext cx="4176713" cy="4630737"/>
            <a:chOff x="6546850" y="1314450"/>
            <a:chExt cx="4025900" cy="4464050"/>
          </a:xfrm>
        </p:grpSpPr>
        <p:pic>
          <p:nvPicPr>
            <p:cNvPr id="19460" name="Picture 4" descr="C:\Users\a\Desktop\奥体备课\雍正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46850" y="1314450"/>
              <a:ext cx="4025900" cy="446405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  <a:headEnd/>
              <a:tailEnd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7" name="矩形 6"/>
            <p:cNvSpPr/>
            <p:nvPr/>
          </p:nvSpPr>
          <p:spPr>
            <a:xfrm>
              <a:off x="6546850" y="1317511"/>
              <a:ext cx="1514877" cy="4315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10680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dk1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rPr>
                <a:t>雍正皇帝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040313" y="5629275"/>
            <a:ext cx="6332537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r"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Arial" panose="020B0604020202020204" pitchFamily="34" charset="0"/>
              </a:rPr>
              <a:t>思想：</a:t>
            </a: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</a:rPr>
              <a:t>重农</a:t>
            </a:r>
            <a:r>
              <a:rPr lang="zh-CN" altLang="en-US" sz="2800" b="1" dirty="0">
                <a:latin typeface="Arial" panose="020B0604020202020204" pitchFamily="34" charset="0"/>
              </a:rPr>
              <a:t>抑商，以农为本，鼓励垦荒 </a:t>
            </a:r>
          </a:p>
        </p:txBody>
      </p:sp>
      <p:sp>
        <p:nvSpPr>
          <p:cNvPr id="23558" name="TextBox 20"/>
          <p:cNvSpPr txBox="1"/>
          <p:nvPr/>
        </p:nvSpPr>
        <p:spPr>
          <a:xfrm>
            <a:off x="1152525" y="168275"/>
            <a:ext cx="7634288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一、无农不稳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稳定农业 生产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302250" y="1833563"/>
            <a:ext cx="6070600" cy="138588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algn="just"/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</a:t>
            </a:r>
            <a:r>
              <a:rPr lang="zh-CN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自古国家久安长治之模，莫不以足民为首务，必使田野开辟。</a:t>
            </a:r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            </a:t>
            </a:r>
          </a:p>
          <a:p>
            <a:pPr algn="just"/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                        ——</a:t>
            </a:r>
            <a:r>
              <a:rPr lang="zh-CN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康熙</a:t>
            </a:r>
            <a:endParaRPr lang="en-US" altLang="zh-CN" sz="2800" b="1" dirty="0">
              <a:solidFill>
                <a:srgbClr val="0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02250" y="4208463"/>
            <a:ext cx="6070600" cy="95408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algn="just"/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</a:t>
            </a:r>
            <a:r>
              <a:rPr lang="zh-CN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垦田务农为政之本</a:t>
            </a:r>
            <a:r>
              <a:rPr lang="zh-CN" altLang="en-US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。                           </a:t>
            </a:r>
            <a:endParaRPr lang="en-US" altLang="zh-CN" sz="2800" b="1" dirty="0">
              <a:solidFill>
                <a:srgbClr val="0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r>
              <a:rPr lang="en-US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                        </a:t>
            </a:r>
            <a:r>
              <a:rPr lang="zh-CN" altLang="zh-CN" sz="28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——乾隆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张乐之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oup 65"/>
          <p:cNvGraphicFramePr>
            <a:graphicFrameLocks noGrp="1"/>
          </p:cNvGraphicFramePr>
          <p:nvPr/>
        </p:nvGraphicFramePr>
        <p:xfrm>
          <a:off x="679450" y="1916113"/>
          <a:ext cx="6934200" cy="3205163"/>
        </p:xfrm>
        <a:graphic>
          <a:graphicData uri="http://schemas.openxmlformats.org/drawingml/2006/table">
            <a:tbl>
              <a:tblPr/>
              <a:tblGrid>
                <a:gridCol w="41193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148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1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　代</a:t>
                      </a:r>
                    </a:p>
                  </a:txBody>
                  <a:tcPr marL="91421" marR="91421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耕地面积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顷</a:t>
                      </a: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91421" marR="91421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1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1661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顺治十八年</a:t>
                      </a: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91421" marR="91421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5 493 576</a:t>
                      </a:r>
                    </a:p>
                  </a:txBody>
                  <a:tcPr marL="91421" marR="91421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7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1685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康熙二十四年</a:t>
                      </a: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91421" marR="91421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6 078 430</a:t>
                      </a:r>
                    </a:p>
                  </a:txBody>
                  <a:tcPr marL="91421" marR="91421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1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1724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雍正二年</a:t>
                      </a: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91421" marR="91421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6 837 914</a:t>
                      </a:r>
                    </a:p>
                  </a:txBody>
                  <a:tcPr marL="91421" marR="91421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1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1766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年</a:t>
                      </a: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乾隆三十一年</a:t>
                      </a: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91421" marR="91421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anose="02020603050405020304" pitchFamily="18" charset="0"/>
                        </a:rPr>
                        <a:t>7 414 495</a:t>
                      </a:r>
                    </a:p>
                  </a:txBody>
                  <a:tcPr marL="91421" marR="91421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4598" name="TextBox 5"/>
          <p:cNvSpPr txBox="1"/>
          <p:nvPr/>
        </p:nvSpPr>
        <p:spPr>
          <a:xfrm>
            <a:off x="288925" y="1289050"/>
            <a:ext cx="6715125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材料一：清朝前期耕地面积变化统计表</a:t>
            </a:r>
          </a:p>
        </p:txBody>
      </p:sp>
      <p:sp>
        <p:nvSpPr>
          <p:cNvPr id="24599" name="矩形 7"/>
          <p:cNvSpPr/>
          <p:nvPr/>
        </p:nvSpPr>
        <p:spPr>
          <a:xfrm>
            <a:off x="431800" y="5184775"/>
            <a:ext cx="7429500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defTabSz="1066800" eaLnBrk="1" hangingPunct="1">
              <a:buFont typeface="Arial" panose="020B0604020202020204" pitchFamily="34" charset="0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清朝前期，耕地面积发生了什么变化？</a:t>
            </a:r>
          </a:p>
        </p:txBody>
      </p:sp>
      <p:sp>
        <p:nvSpPr>
          <p:cNvPr id="24600" name="矩形 8"/>
          <p:cNvSpPr/>
          <p:nvPr/>
        </p:nvSpPr>
        <p:spPr>
          <a:xfrm>
            <a:off x="431800" y="5943600"/>
            <a:ext cx="5534025" cy="52228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这种变化是由什么因素导致的？</a:t>
            </a:r>
          </a:p>
        </p:txBody>
      </p:sp>
      <p:sp>
        <p:nvSpPr>
          <p:cNvPr id="24601" name="TextBox 20"/>
          <p:cNvSpPr txBox="1"/>
          <p:nvPr/>
        </p:nvSpPr>
        <p:spPr>
          <a:xfrm>
            <a:off x="1152525" y="168275"/>
            <a:ext cx="7634288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一、无农不稳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稳定农业生产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846888" y="5994400"/>
            <a:ext cx="3879850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defTabSz="1066800"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因素：政府鼓励垦荒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31483" y="5297170"/>
            <a:ext cx="7705725" cy="64611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表现一：耕地面积不断扩大</a:t>
            </a:r>
          </a:p>
        </p:txBody>
      </p:sp>
      <p:pic>
        <p:nvPicPr>
          <p:cNvPr id="24604" name="内容占位符 12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8505825" y="1427163"/>
            <a:ext cx="2687638" cy="4087812"/>
          </a:xfrm>
        </p:spPr>
      </p:pic>
      <p:sp>
        <p:nvSpPr>
          <p:cNvPr id="24605" name="矩形 9"/>
          <p:cNvSpPr/>
          <p:nvPr/>
        </p:nvSpPr>
        <p:spPr>
          <a:xfrm>
            <a:off x="8137525" y="5338763"/>
            <a:ext cx="3879850" cy="461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 defTabSz="1066800" eaLnBrk="1" hangingPunct="1">
              <a:buFont typeface="Arial" panose="020B0604020202020204" pitchFamily="34" charset="0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清代垦荒执照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内容占位符 12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368425" y="608013"/>
            <a:ext cx="3525838" cy="5360987"/>
          </a:xfrm>
        </p:spPr>
      </p:pic>
      <p:sp>
        <p:nvSpPr>
          <p:cNvPr id="4" name="内容占位符 2"/>
          <p:cNvSpPr txBox="1"/>
          <p:nvPr/>
        </p:nvSpPr>
        <p:spPr bwMode="auto">
          <a:xfrm>
            <a:off x="5976938" y="1584325"/>
            <a:ext cx="5329238" cy="466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6972" tIns="53485" rIns="106972" bIns="53485"/>
          <a:lstStyle>
            <a:lvl1pPr marL="400050" indent="-400050">
              <a:spcBef>
                <a:spcPct val="20000"/>
              </a:spcBef>
              <a:buFont typeface="Arial" panose="020B0604020202020204" pitchFamily="34" charset="0"/>
              <a:buChar char="•"/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866775" indent="-332105">
              <a:spcBef>
                <a:spcPct val="20000"/>
              </a:spcBef>
              <a:buFont typeface="Arial" panose="020B0604020202020204" pitchFamily="34" charset="0"/>
              <a:buChar char="–"/>
              <a:defRPr sz="3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336675" indent="-26670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871980" indent="-266700">
              <a:spcBef>
                <a:spcPct val="20000"/>
              </a:spcBef>
              <a:buFont typeface="Arial" panose="020B0604020202020204" pitchFamily="34" charset="0"/>
              <a:buChar char="–"/>
              <a:defRPr sz="2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406650" indent="-266700">
              <a:spcBef>
                <a:spcPct val="20000"/>
              </a:spcBef>
              <a:buFont typeface="Arial" panose="020B0604020202020204" pitchFamily="34" charset="0"/>
              <a:buChar char="»"/>
              <a:defRPr sz="2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863850" indent="-266700" defTabSz="106870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3321050" indent="-266700" defTabSz="106870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778250" indent="-266700" defTabSz="106870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4235450" indent="-266700" defTabSz="106870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400050" marR="0" lvl="0" indent="-40005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乾隆三十三年（公元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1768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年），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云南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管理地方民政事务的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布政使司颁发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给丽江府鲁甸人沙立目的。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1068705" rtl="0" eaLnBrk="0" fontAlgn="base" latinLnBrk="0" hangingPunct="0">
              <a:lnSpc>
                <a:spcPts val="1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400050" marR="0" lvl="0" indent="-40005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执照上写明了沙立目开垦的八亩地的位置和范围，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政府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对这块地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永远免收赋税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400050" marR="0" lvl="0" indent="-40005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民国四年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（公元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1915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年）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云南财政厅的验契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，证明了自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1768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年至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1915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年，这片由沙家开垦的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土地一直在沙家名下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</a:p>
          <a:p>
            <a:pPr marL="400050" marR="0" lvl="0" indent="-400050" algn="l" defTabSz="10687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5604" name="TextBox 8"/>
          <p:cNvSpPr txBox="1"/>
          <p:nvPr/>
        </p:nvSpPr>
        <p:spPr>
          <a:xfrm>
            <a:off x="1817688" y="5680075"/>
            <a:ext cx="3617912" cy="8318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Arial" panose="020B0604020202020204" pitchFamily="34" charset="0"/>
              </a:rPr>
              <a:t>清代乾隆年间</a:t>
            </a:r>
            <a:endParaRPr lang="en-US" altLang="zh-CN" sz="2400" b="1" dirty="0">
              <a:latin typeface="Arial" panose="020B0604020202020204" pitchFamily="34" charset="0"/>
            </a:endParaRPr>
          </a:p>
          <a:p>
            <a:pPr algn="ctr" eaLnBrk="1" hangingPunct="1">
              <a:buFont typeface="Arial" panose="020B0604020202020204" pitchFamily="34" charset="0"/>
            </a:pPr>
            <a:r>
              <a:rPr lang="zh-CN" altLang="en-US" sz="2400" b="1" dirty="0">
                <a:latin typeface="Arial" panose="020B0604020202020204" pitchFamily="34" charset="0"/>
              </a:rPr>
              <a:t>云南“布政使司颁发遵照”</a:t>
            </a:r>
          </a:p>
        </p:txBody>
      </p:sp>
      <p:cxnSp>
        <p:nvCxnSpPr>
          <p:cNvPr id="16" name="肘形连接符 15"/>
          <p:cNvCxnSpPr/>
          <p:nvPr/>
        </p:nvCxnSpPr>
        <p:spPr>
          <a:xfrm flipV="1">
            <a:off x="3160713" y="1806575"/>
            <a:ext cx="3103563" cy="7699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1511300" y="3289300"/>
            <a:ext cx="2160588" cy="239871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100" b="0" i="0" u="none" strike="noStrike" kern="1200" cap="none" spc="0" normalizeH="0" baseline="0" noProof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8" name="肘形连接符 27"/>
          <p:cNvCxnSpPr/>
          <p:nvPr/>
        </p:nvCxnSpPr>
        <p:spPr>
          <a:xfrm flipV="1">
            <a:off x="4114800" y="3311525"/>
            <a:ext cx="2028825" cy="28416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608" name="TextBox 20"/>
          <p:cNvSpPr txBox="1"/>
          <p:nvPr/>
        </p:nvSpPr>
        <p:spPr>
          <a:xfrm>
            <a:off x="1152525" y="106363"/>
            <a:ext cx="7634288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一、无农不稳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稳定农业生产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矩形 4"/>
          <p:cNvSpPr/>
          <p:nvPr/>
        </p:nvSpPr>
        <p:spPr>
          <a:xfrm>
            <a:off x="5859463" y="1854200"/>
            <a:ext cx="5167312" cy="267811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材料二：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  “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水利一兴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田苗不忧旱涝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，岁必有秋，其利无穷”，于是康熙十六年命靳辅为河道总督，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督修黄、淮和运河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     ——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白寿彝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中国通史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627" name="TextBox 20"/>
          <p:cNvSpPr txBox="1"/>
          <p:nvPr/>
        </p:nvSpPr>
        <p:spPr>
          <a:xfrm>
            <a:off x="1152525" y="168275"/>
            <a:ext cx="7634288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一、无农不稳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稳定农业生产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76488" y="5761038"/>
            <a:ext cx="6967538" cy="7080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表现二：大力兴修水利</a:t>
            </a:r>
          </a:p>
        </p:txBody>
      </p:sp>
      <p:pic>
        <p:nvPicPr>
          <p:cNvPr id="5" name="Picture 2" descr="https://timgsa.baidu.com/timg?image&amp;quality=80&amp;size=b9999_10000&amp;sec=1494294427&amp;di=0506cd6dd6721ed0cf1176f90818b05f&amp;imgtype=jpg&amp;er=1&amp;src=http%3A%2F%2Fimgsrc.baidu.com%2Fbaike%2Fpic%2Fitem%2F9d82d158ccbf6c81abed6487be3eb13532fa408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84" y="1543325"/>
            <a:ext cx="5274721" cy="339753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630" name="文本框 5"/>
          <p:cNvSpPr txBox="1"/>
          <p:nvPr/>
        </p:nvSpPr>
        <p:spPr>
          <a:xfrm>
            <a:off x="1657350" y="5089525"/>
            <a:ext cx="2689225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latin typeface="Arial" panose="020B0604020202020204" pitchFamily="34" charset="0"/>
              </a:rPr>
              <a:t>盐官海塘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矩形 6"/>
          <p:cNvSpPr>
            <a:spLocks noChangeArrowheads="1"/>
          </p:cNvSpPr>
          <p:nvPr/>
        </p:nvSpPr>
        <p:spPr bwMode="auto">
          <a:xfrm>
            <a:off x="936625" y="1563688"/>
            <a:ext cx="5424488" cy="31083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/>
          <a:p>
            <a:pPr marL="0" marR="0" lvl="0" indent="0" algn="l" defTabSz="10680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材料三：   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10680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   清朝康、雍、乾长达一个多世纪中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……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农业上普遍采用了轮作、复种、多熟等农作制。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玉米、甘薯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等耐寒、耐旱、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高产作物不断推广。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10680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         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李龙潜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《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明清经济史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968500" y="5432425"/>
            <a:ext cx="8302625" cy="70802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表现三：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粮食产量大大提高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816725" y="1524000"/>
            <a:ext cx="1944688" cy="1676400"/>
            <a:chOff x="6816406" y="1524174"/>
            <a:chExt cx="1945047" cy="1676103"/>
          </a:xfrm>
        </p:grpSpPr>
        <p:sp>
          <p:nvSpPr>
            <p:cNvPr id="27665" name="文本框 2"/>
            <p:cNvSpPr txBox="1"/>
            <p:nvPr/>
          </p:nvSpPr>
          <p:spPr>
            <a:xfrm>
              <a:off x="7381825" y="2738612"/>
              <a:ext cx="90639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r>
                <a:rPr lang="zh-CN" altLang="en-US" sz="2400" dirty="0">
                  <a:solidFill>
                    <a:srgbClr val="FF0000"/>
                  </a:solidFill>
                  <a:latin typeface="Arial" panose="020B0604020202020204" pitchFamily="34" charset="0"/>
                </a:rPr>
                <a:t>玉米</a:t>
              </a:r>
            </a:p>
          </p:txBody>
        </p:sp>
        <p:pic>
          <p:nvPicPr>
            <p:cNvPr id="27666" name="图片 3" descr="5191447_115006035345_2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894" t="6061" r="1439" b="4706"/>
            <a:stretch>
              <a:fillRect/>
            </a:stretch>
          </p:blipFill>
          <p:spPr>
            <a:xfrm rot="361398">
              <a:off x="6816406" y="1524174"/>
              <a:ext cx="1945047" cy="1346939"/>
            </a:xfrm>
            <a:prstGeom prst="rect">
              <a:avLst/>
            </a:prstGeom>
            <a:noFill/>
            <a:ln w="9525">
              <a:noFill/>
            </a:ln>
          </p:spPr>
        </p:pic>
      </p:grpSp>
      <p:grpSp>
        <p:nvGrpSpPr>
          <p:cNvPr id="8" name="组合 7"/>
          <p:cNvGrpSpPr/>
          <p:nvPr/>
        </p:nvGrpSpPr>
        <p:grpSpPr>
          <a:xfrm>
            <a:off x="6738938" y="3521075"/>
            <a:ext cx="1824037" cy="1676400"/>
            <a:chOff x="6778942" y="3372806"/>
            <a:chExt cx="1822966" cy="1675902"/>
          </a:xfrm>
        </p:grpSpPr>
        <p:pic>
          <p:nvPicPr>
            <p:cNvPr id="27663" name="图片 2" descr="2457331_122546221000_2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EFFFA"/>
                </a:clrFrom>
                <a:clrTo>
                  <a:srgbClr val="FEFFFA">
                    <a:alpha val="0"/>
                  </a:srgbClr>
                </a:clrTo>
              </a:clrChange>
            </a:blip>
            <a:srcRect l="7071" t="11972" r="5701" b="5307"/>
            <a:stretch>
              <a:fillRect/>
            </a:stretch>
          </p:blipFill>
          <p:spPr>
            <a:xfrm rot="-284297">
              <a:off x="6778942" y="3372806"/>
              <a:ext cx="1822966" cy="1149468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7664" name="文本框 12"/>
            <p:cNvSpPr txBox="1"/>
            <p:nvPr/>
          </p:nvSpPr>
          <p:spPr>
            <a:xfrm>
              <a:off x="7148026" y="4587043"/>
              <a:ext cx="135666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r>
                <a:rPr lang="zh-CN" altLang="en-US" sz="2400" dirty="0">
                  <a:latin typeface="Arial" panose="020B0604020202020204" pitchFamily="34" charset="0"/>
                </a:rPr>
                <a:t>马铃薯</a:t>
              </a: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6696075" y="671513"/>
            <a:ext cx="2028825" cy="95408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种一收千，其利甚大。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8882063" y="671513"/>
            <a:ext cx="2776538" cy="95408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每亩可得千斤，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华文新魏" panose="02010800040101010101" pitchFamily="2" charset="-122"/>
              <a:ea typeface="华文新魏" panose="02010800040101010101" pitchFamily="2" charset="-122"/>
              <a:cs typeface="+mn-cs"/>
            </a:endParaRPr>
          </a:p>
          <a:p>
            <a:pPr marL="0" marR="0" lvl="0" indent="0" algn="l" defTabSz="10687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胜种五谷几倍。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9228138" y="1527175"/>
            <a:ext cx="1809750" cy="1663700"/>
            <a:chOff x="9227475" y="1527366"/>
            <a:chExt cx="1809894" cy="1663698"/>
          </a:xfrm>
        </p:grpSpPr>
        <p:pic>
          <p:nvPicPr>
            <p:cNvPr id="27661" name="图片 4" descr="Redocn_2013121009072588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9218" t="5435" r="6459" b="6151"/>
            <a:stretch>
              <a:fillRect/>
            </a:stretch>
          </p:blipFill>
          <p:spPr>
            <a:xfrm rot="-403928">
              <a:off x="9227475" y="1527366"/>
              <a:ext cx="1809894" cy="132304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7662" name="矩形 3"/>
            <p:cNvSpPr/>
            <p:nvPr/>
          </p:nvSpPr>
          <p:spPr>
            <a:xfrm>
              <a:off x="9847963" y="2729399"/>
              <a:ext cx="800219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rgbClr val="FF0000"/>
                  </a:solidFill>
                  <a:latin typeface="Arial" panose="020B0604020202020204" pitchFamily="34" charset="0"/>
                </a:rPr>
                <a:t>甘薯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156700" y="3338513"/>
            <a:ext cx="2109788" cy="1955800"/>
            <a:chOff x="9156166" y="3338440"/>
            <a:chExt cx="2109696" cy="1956543"/>
          </a:xfrm>
        </p:grpSpPr>
        <p:pic>
          <p:nvPicPr>
            <p:cNvPr id="27659" name="图片 3" descr="2293327_091052683175_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323" t="11023" r="12267" b="5118"/>
            <a:stretch>
              <a:fillRect/>
            </a:stretch>
          </p:blipFill>
          <p:spPr>
            <a:xfrm>
              <a:off x="9156166" y="3338440"/>
              <a:ext cx="2109696" cy="1463273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7660" name="矩形 6"/>
            <p:cNvSpPr/>
            <p:nvPr/>
          </p:nvSpPr>
          <p:spPr>
            <a:xfrm>
              <a:off x="9847963" y="4833318"/>
              <a:ext cx="800219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latin typeface="Arial" panose="020B0604020202020204" pitchFamily="34" charset="0"/>
                </a:rPr>
                <a:t>花生</a:t>
              </a:r>
            </a:p>
          </p:txBody>
        </p:sp>
      </p:grpSp>
      <p:sp>
        <p:nvSpPr>
          <p:cNvPr id="27658" name="TextBox 20"/>
          <p:cNvSpPr txBox="1"/>
          <p:nvPr/>
        </p:nvSpPr>
        <p:spPr>
          <a:xfrm>
            <a:off x="1152525" y="168275"/>
            <a:ext cx="7634288" cy="520700"/>
          </a:xfrm>
          <a:prstGeom prst="rect">
            <a:avLst/>
          </a:prstGeom>
          <a:noFill/>
          <a:ln w="9525">
            <a:noFill/>
          </a:ln>
        </p:spPr>
        <p:txBody>
          <a:bodyPr lIns="91430" tIns="45714" rIns="91430" bIns="45714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一、无农不稳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稳定农业生产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1611</Words>
  <Application>Microsoft Office PowerPoint</Application>
  <PresentationFormat>自定义</PresentationFormat>
  <Paragraphs>193</Paragraphs>
  <Slides>22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4" baseType="lpstr">
      <vt:lpstr>等线 Light</vt:lpstr>
      <vt:lpstr>黑体</vt:lpstr>
      <vt:lpstr>华文楷体</vt:lpstr>
      <vt:lpstr>华文新魏</vt:lpstr>
      <vt:lpstr>楷体</vt:lpstr>
      <vt:lpstr>隶书</vt:lpstr>
      <vt:lpstr>宋体</vt:lpstr>
      <vt:lpstr>微软雅黑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第19 课   清朝前期社会经济的发展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Sky123.Org</dc:creator>
  <cp:lastModifiedBy>会玲 郭</cp:lastModifiedBy>
  <cp:revision>827</cp:revision>
  <dcterms:created xsi:type="dcterms:W3CDTF">2015-10-28T12:59:00Z</dcterms:created>
  <dcterms:modified xsi:type="dcterms:W3CDTF">2020-05-15T01:06:35Z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